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4" r:id="rId8"/>
    <p:sldId id="265" r:id="rId9"/>
    <p:sldId id="281" r:id="rId10"/>
    <p:sldId id="282" r:id="rId11"/>
    <p:sldId id="277" r:id="rId12"/>
    <p:sldId id="283" r:id="rId13"/>
    <p:sldId id="284" r:id="rId14"/>
    <p:sldId id="278" r:id="rId15"/>
    <p:sldId id="279" r:id="rId16"/>
    <p:sldId id="285" r:id="rId17"/>
    <p:sldId id="290" r:id="rId18"/>
    <p:sldId id="287" r:id="rId19"/>
    <p:sldId id="288" r:id="rId20"/>
    <p:sldId id="289" r:id="rId21"/>
    <p:sldId id="291" r:id="rId22"/>
    <p:sldId id="293" r:id="rId23"/>
    <p:sldId id="272" r:id="rId24"/>
    <p:sldId id="294" r:id="rId25"/>
    <p:sldId id="273" r:id="rId26"/>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6891"/>
  </p:normalViewPr>
  <p:slideViewPr>
    <p:cSldViewPr>
      <p:cViewPr varScale="1">
        <p:scale>
          <a:sx n="125" d="100"/>
          <a:sy n="125" d="100"/>
        </p:scale>
        <p:origin x="1480"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DB204A3C-8FD1-2445-A5E1-8B8DE147CBCE}" type="datetimeFigureOut">
              <a:rPr lang="en-US" smtClean="0"/>
              <a:t>8/19/22</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44539C3-6E85-CA41-8B25-CAC0ECC735FB}" type="slidenum">
              <a:rPr lang="en-US" smtClean="0"/>
              <a:t>‹#›</a:t>
            </a:fld>
            <a:endParaRPr lang="en-US"/>
          </a:p>
        </p:txBody>
      </p:sp>
    </p:spTree>
    <p:extLst>
      <p:ext uri="{BB962C8B-B14F-4D97-AF65-F5344CB8AC3E}">
        <p14:creationId xmlns:p14="http://schemas.microsoft.com/office/powerpoint/2010/main" val="2099991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sz="1200" b="1" i="0" u="none" strike="noStrike" kern="1200" dirty="0">
                <a:solidFill>
                  <a:schemeClr val="tx1"/>
                </a:solidFill>
                <a:effectLst/>
                <a:latin typeface="+mn-lt"/>
                <a:ea typeface="+mn-ea"/>
                <a:cs typeface="+mn-cs"/>
              </a:rPr>
              <a:t>Observation</a:t>
            </a:r>
            <a:endParaRPr lang="en-IN" sz="1200" b="0" i="0" u="none" strike="noStrike" kern="1200" dirty="0">
              <a:solidFill>
                <a:schemeClr val="tx1"/>
              </a:solidFill>
              <a:effectLst/>
              <a:latin typeface="+mn-lt"/>
              <a:ea typeface="+mn-ea"/>
              <a:cs typeface="+mn-cs"/>
            </a:endParaRPr>
          </a:p>
          <a:p>
            <a:pPr marL="171450" indent="-171450">
              <a:lnSpc>
                <a:spcPct val="200000"/>
              </a:lnSpc>
              <a:buFont typeface="Arial" panose="020B0604020202020204" pitchFamily="34" charset="0"/>
              <a:buChar char="•"/>
            </a:pPr>
            <a:r>
              <a:rPr lang="en-IN" sz="1200" b="0" i="0" u="none" strike="noStrike" kern="1200" dirty="0" err="1">
                <a:solidFill>
                  <a:schemeClr val="tx1"/>
                </a:solidFill>
                <a:effectLst/>
                <a:latin typeface="+mn-lt"/>
                <a:ea typeface="+mn-ea"/>
                <a:cs typeface="+mn-cs"/>
              </a:rPr>
              <a:t>Avg</a:t>
            </a:r>
            <a:r>
              <a:rPr lang="en-IN" sz="1200" b="0" i="0" u="none" strike="noStrike" kern="1200" dirty="0">
                <a:solidFill>
                  <a:schemeClr val="tx1"/>
                </a:solidFill>
                <a:effectLst/>
                <a:latin typeface="+mn-lt"/>
                <a:ea typeface="+mn-ea"/>
                <a:cs typeface="+mn-cs"/>
              </a:rPr>
              <a:t> Credit limit is heavily right skewed</a:t>
            </a:r>
          </a:p>
          <a:p>
            <a:pPr marL="171450" indent="-171450">
              <a:lnSpc>
                <a:spcPct val="200000"/>
              </a:lnSpc>
              <a:buFont typeface="Arial" panose="020B0604020202020204" pitchFamily="34" charset="0"/>
              <a:buChar char="•"/>
            </a:pPr>
            <a:r>
              <a:rPr lang="en-IN" sz="1200" b="0" i="0" u="none" strike="noStrike" kern="1200" dirty="0">
                <a:solidFill>
                  <a:schemeClr val="tx1"/>
                </a:solidFill>
                <a:effectLst/>
                <a:latin typeface="+mn-lt"/>
                <a:ea typeface="+mn-ea"/>
                <a:cs typeface="+mn-cs"/>
              </a:rPr>
              <a:t>credit cards, visits online, total calls have multiple peaks</a:t>
            </a:r>
          </a:p>
          <a:p>
            <a:pPr marL="171450" indent="-171450">
              <a:lnSpc>
                <a:spcPct val="200000"/>
              </a:lnSpc>
              <a:buFont typeface="Arial" panose="020B0604020202020204" pitchFamily="34" charset="0"/>
              <a:buChar char="•"/>
            </a:pPr>
            <a:r>
              <a:rPr lang="en-IN" sz="1200" b="0" i="0" u="none" strike="noStrike" kern="1200" dirty="0">
                <a:solidFill>
                  <a:schemeClr val="tx1"/>
                </a:solidFill>
                <a:effectLst/>
                <a:latin typeface="+mn-lt"/>
                <a:ea typeface="+mn-ea"/>
                <a:cs typeface="+mn-cs"/>
              </a:rPr>
              <a:t>majority of customers have 4 credit cards</a:t>
            </a:r>
          </a:p>
          <a:p>
            <a:pPr marL="171450" indent="-171450">
              <a:lnSpc>
                <a:spcPct val="200000"/>
              </a:lnSpc>
              <a:buFont typeface="Arial" panose="020B0604020202020204" pitchFamily="34" charset="0"/>
              <a:buChar char="•"/>
            </a:pPr>
            <a:r>
              <a:rPr lang="en-IN" sz="1200" b="0" i="0" u="none" strike="noStrike" kern="1200" dirty="0">
                <a:solidFill>
                  <a:schemeClr val="tx1"/>
                </a:solidFill>
                <a:effectLst/>
                <a:latin typeface="+mn-lt"/>
                <a:ea typeface="+mn-ea"/>
                <a:cs typeface="+mn-cs"/>
              </a:rPr>
              <a:t>majority of customers visited bank twice</a:t>
            </a:r>
          </a:p>
          <a:p>
            <a:pPr marL="171450" indent="-171450">
              <a:lnSpc>
                <a:spcPct val="200000"/>
              </a:lnSpc>
              <a:buFont typeface="Arial" panose="020B0604020202020204" pitchFamily="34" charset="0"/>
              <a:buChar char="•"/>
            </a:pPr>
            <a:r>
              <a:rPr lang="en-IN" sz="1200" b="0" i="0" u="none" strike="noStrike" kern="1200" dirty="0">
                <a:solidFill>
                  <a:schemeClr val="tx1"/>
                </a:solidFill>
                <a:effectLst/>
                <a:latin typeface="+mn-lt"/>
                <a:ea typeface="+mn-ea"/>
                <a:cs typeface="+mn-cs"/>
              </a:rPr>
              <a:t>majority of customers visited bank online is twice</a:t>
            </a:r>
          </a:p>
          <a:p>
            <a:pPr marL="171450" indent="-171450">
              <a:lnSpc>
                <a:spcPct val="200000"/>
              </a:lnSpc>
              <a:buFont typeface="Arial" panose="020B0604020202020204" pitchFamily="34" charset="0"/>
              <a:buChar char="•"/>
            </a:pPr>
            <a:r>
              <a:rPr lang="en-IN" sz="1200" b="0" i="0" u="none" strike="noStrike" kern="1200" dirty="0">
                <a:solidFill>
                  <a:schemeClr val="tx1"/>
                </a:solidFill>
                <a:effectLst/>
                <a:latin typeface="+mn-lt"/>
                <a:ea typeface="+mn-ea"/>
                <a:cs typeface="+mn-cs"/>
              </a:rPr>
              <a:t>majority of customers made &lt;=4 calls to the bank</a:t>
            </a:r>
          </a:p>
          <a:p>
            <a:pPr marL="171450" indent="-171450" algn="just">
              <a:lnSpc>
                <a:spcPct val="150000"/>
              </a:lnSpc>
              <a:buFont typeface="Arial" panose="020B0604020202020204" pitchFamily="34" charset="0"/>
              <a:buChar char="•"/>
            </a:pPr>
            <a:endParaRPr lang="en-IN" sz="1200" dirty="0"/>
          </a:p>
        </p:txBody>
      </p:sp>
      <p:sp>
        <p:nvSpPr>
          <p:cNvPr id="4" name="Slide Number Placeholder 3"/>
          <p:cNvSpPr>
            <a:spLocks noGrp="1"/>
          </p:cNvSpPr>
          <p:nvPr>
            <p:ph type="sldNum" sz="quarter" idx="5"/>
          </p:nvPr>
        </p:nvSpPr>
        <p:spPr/>
        <p:txBody>
          <a:bodyPr/>
          <a:lstStyle/>
          <a:p>
            <a:fld id="{944539C3-6E85-CA41-8B25-CAC0ECC735FB}" type="slidenum">
              <a:rPr lang="en-US" smtClean="0"/>
              <a:t>11</a:t>
            </a:fld>
            <a:endParaRPr lang="en-US"/>
          </a:p>
        </p:txBody>
      </p:sp>
    </p:spTree>
    <p:extLst>
      <p:ext uri="{BB962C8B-B14F-4D97-AF65-F5344CB8AC3E}">
        <p14:creationId xmlns:p14="http://schemas.microsoft.com/office/powerpoint/2010/main" val="2711563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44539C3-6E85-CA41-8B25-CAC0ECC735FB}" type="slidenum">
              <a:rPr lang="en-US" smtClean="0"/>
              <a:t>20</a:t>
            </a:fld>
            <a:endParaRPr lang="en-US"/>
          </a:p>
        </p:txBody>
      </p:sp>
    </p:spTree>
    <p:extLst>
      <p:ext uri="{BB962C8B-B14F-4D97-AF65-F5344CB8AC3E}">
        <p14:creationId xmlns:p14="http://schemas.microsoft.com/office/powerpoint/2010/main" val="759876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Observation</a:t>
            </a:r>
            <a:endParaRPr lang="en-I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u="none" strike="noStrike" kern="1200" dirty="0" err="1">
                <a:solidFill>
                  <a:schemeClr val="tx1"/>
                </a:solidFill>
                <a:effectLst/>
                <a:latin typeface="+mn-lt"/>
                <a:ea typeface="+mn-ea"/>
                <a:cs typeface="+mn-cs"/>
              </a:rPr>
              <a:t>Linkage_Avg</a:t>
            </a:r>
            <a:r>
              <a:rPr lang="en-IN" sz="1200" b="0" i="0" u="none" strike="noStrike" kern="1200" dirty="0">
                <a:solidFill>
                  <a:schemeClr val="tx1"/>
                </a:solidFill>
                <a:effectLst/>
                <a:latin typeface="+mn-lt"/>
                <a:ea typeface="+mn-ea"/>
                <a:cs typeface="+mn-cs"/>
              </a:rPr>
              <a:t> has highest CC of ~0.82 compared to other </a:t>
            </a:r>
            <a:r>
              <a:rPr lang="en-IN" sz="1200" b="0" i="0" u="none" strike="noStrike" kern="1200" dirty="0" err="1">
                <a:solidFill>
                  <a:schemeClr val="tx1"/>
                </a:solidFill>
                <a:effectLst/>
                <a:latin typeface="+mn-lt"/>
                <a:ea typeface="+mn-ea"/>
                <a:cs typeface="+mn-cs"/>
              </a:rPr>
              <a:t>scipy</a:t>
            </a:r>
            <a:r>
              <a:rPr lang="en-IN" sz="1200" b="0" i="0" u="none" strike="noStrike" kern="1200" dirty="0">
                <a:solidFill>
                  <a:schemeClr val="tx1"/>
                </a:solidFill>
                <a:effectLst/>
                <a:latin typeface="+mn-lt"/>
                <a:ea typeface="+mn-ea"/>
                <a:cs typeface="+mn-cs"/>
              </a:rPr>
              <a:t> linkage models</a:t>
            </a:r>
          </a:p>
          <a:p>
            <a:pPr marL="171450" indent="-171450">
              <a:buFont typeface="Arial" panose="020B0604020202020204" pitchFamily="34" charset="0"/>
              <a:buChar char="•"/>
            </a:pPr>
            <a:r>
              <a:rPr lang="en-IN" sz="1200" b="0" i="0" u="none" strike="noStrike" kern="1200" dirty="0" err="1">
                <a:solidFill>
                  <a:schemeClr val="tx1"/>
                </a:solidFill>
                <a:effectLst/>
                <a:latin typeface="+mn-lt"/>
                <a:ea typeface="+mn-ea"/>
                <a:cs typeface="+mn-cs"/>
              </a:rPr>
              <a:t>wrt</a:t>
            </a:r>
            <a:r>
              <a:rPr lang="en-IN" sz="1200" b="0" i="0" u="none" strike="noStrike" kern="1200" dirty="0">
                <a:solidFill>
                  <a:schemeClr val="tx1"/>
                </a:solidFill>
                <a:effectLst/>
                <a:latin typeface="+mn-lt"/>
                <a:ea typeface="+mn-ea"/>
                <a:cs typeface="+mn-cs"/>
              </a:rPr>
              <a:t> Silhouette scores -&gt; Agg Clustering with </a:t>
            </a:r>
            <a:r>
              <a:rPr lang="en-IN" sz="1200" b="0" i="0" u="none" strike="noStrike" kern="1200" dirty="0" err="1">
                <a:solidFill>
                  <a:schemeClr val="tx1"/>
                </a:solidFill>
                <a:effectLst/>
                <a:latin typeface="+mn-lt"/>
                <a:ea typeface="+mn-ea"/>
                <a:cs typeface="+mn-cs"/>
              </a:rPr>
              <a:t>euclidean</a:t>
            </a:r>
            <a:r>
              <a:rPr lang="en-IN" sz="1200" b="0" i="0" u="none" strike="noStrike" kern="1200" dirty="0">
                <a:solidFill>
                  <a:schemeClr val="tx1"/>
                </a:solidFill>
                <a:effectLst/>
                <a:latin typeface="+mn-lt"/>
                <a:ea typeface="+mn-ea"/>
                <a:cs typeface="+mn-cs"/>
              </a:rPr>
              <a:t> and </a:t>
            </a:r>
            <a:r>
              <a:rPr lang="en-IN" sz="1200" b="0" i="0" u="none" strike="noStrike" kern="1200" dirty="0" err="1">
                <a:solidFill>
                  <a:schemeClr val="tx1"/>
                </a:solidFill>
                <a:effectLst/>
                <a:latin typeface="+mn-lt"/>
                <a:ea typeface="+mn-ea"/>
                <a:cs typeface="+mn-cs"/>
              </a:rPr>
              <a:t>Avg</a:t>
            </a:r>
            <a:r>
              <a:rPr lang="en-IN" sz="1200" b="0" i="0" u="none" strike="noStrike" kern="1200" dirty="0">
                <a:solidFill>
                  <a:schemeClr val="tx1"/>
                </a:solidFill>
                <a:effectLst/>
                <a:latin typeface="+mn-lt"/>
                <a:ea typeface="+mn-ea"/>
                <a:cs typeface="+mn-cs"/>
              </a:rPr>
              <a:t>, L2 with </a:t>
            </a:r>
            <a:r>
              <a:rPr lang="en-IN" sz="1200" b="0" i="0" u="none" strike="noStrike" kern="1200" dirty="0" err="1">
                <a:solidFill>
                  <a:schemeClr val="tx1"/>
                </a:solidFill>
                <a:effectLst/>
                <a:latin typeface="+mn-lt"/>
                <a:ea typeface="+mn-ea"/>
                <a:cs typeface="+mn-cs"/>
              </a:rPr>
              <a:t>avg</a:t>
            </a:r>
            <a:r>
              <a:rPr lang="en-IN" sz="1200" b="0" i="0" u="none" strike="noStrike" kern="1200" dirty="0">
                <a:solidFill>
                  <a:schemeClr val="tx1"/>
                </a:solidFill>
                <a:effectLst/>
                <a:latin typeface="+mn-lt"/>
                <a:ea typeface="+mn-ea"/>
                <a:cs typeface="+mn-cs"/>
              </a:rPr>
              <a:t>, </a:t>
            </a:r>
            <a:r>
              <a:rPr lang="en-IN" sz="1200" b="0" i="0" u="none" strike="noStrike" kern="1200" dirty="0" err="1">
                <a:solidFill>
                  <a:schemeClr val="tx1"/>
                </a:solidFill>
                <a:effectLst/>
                <a:latin typeface="+mn-lt"/>
                <a:ea typeface="+mn-ea"/>
                <a:cs typeface="+mn-cs"/>
              </a:rPr>
              <a:t>Scipy</a:t>
            </a:r>
            <a:r>
              <a:rPr lang="en-IN" sz="1200" b="0" i="0" u="none" strike="noStrike" kern="1200" dirty="0">
                <a:solidFill>
                  <a:schemeClr val="tx1"/>
                </a:solidFill>
                <a:effectLst/>
                <a:latin typeface="+mn-lt"/>
                <a:ea typeface="+mn-ea"/>
                <a:cs typeface="+mn-cs"/>
              </a:rPr>
              <a:t> Linkage </a:t>
            </a:r>
            <a:r>
              <a:rPr lang="en-IN" sz="1200" b="0" i="0" u="none" strike="noStrike" kern="1200" dirty="0" err="1">
                <a:solidFill>
                  <a:schemeClr val="tx1"/>
                </a:solidFill>
                <a:effectLst/>
                <a:latin typeface="+mn-lt"/>
                <a:ea typeface="+mn-ea"/>
                <a:cs typeface="+mn-cs"/>
              </a:rPr>
              <a:t>Avg</a:t>
            </a:r>
            <a:r>
              <a:rPr lang="en-IN" sz="1200" b="0" i="0" u="none" strike="noStrike" kern="1200" dirty="0">
                <a:solidFill>
                  <a:schemeClr val="tx1"/>
                </a:solidFill>
                <a:effectLst/>
                <a:latin typeface="+mn-lt"/>
                <a:ea typeface="+mn-ea"/>
                <a:cs typeface="+mn-cs"/>
              </a:rPr>
              <a:t> have same scores of 0.53</a:t>
            </a:r>
          </a:p>
          <a:p>
            <a:pPr marL="171450" indent="-171450">
              <a:buFont typeface="Arial" panose="020B0604020202020204" pitchFamily="34" charset="0"/>
              <a:buChar char="•"/>
            </a:pPr>
            <a:r>
              <a:rPr lang="en-IN" sz="1200" b="0" i="0" u="none" strike="noStrike" kern="1200" dirty="0" err="1">
                <a:solidFill>
                  <a:schemeClr val="tx1"/>
                </a:solidFill>
                <a:effectLst/>
                <a:latin typeface="+mn-lt"/>
                <a:ea typeface="+mn-ea"/>
                <a:cs typeface="+mn-cs"/>
              </a:rPr>
              <a:t>KMeans</a:t>
            </a:r>
            <a:r>
              <a:rPr lang="en-IN" sz="1200" b="0" i="0" u="none" strike="noStrike" kern="1200" dirty="0">
                <a:solidFill>
                  <a:schemeClr val="tx1"/>
                </a:solidFill>
                <a:effectLst/>
                <a:latin typeface="+mn-lt"/>
                <a:ea typeface="+mn-ea"/>
                <a:cs typeface="+mn-cs"/>
              </a:rPr>
              <a:t> on PCA reduced data has the highest Sil. Score of ~0.74 out performing other models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Linkage Single (from </a:t>
            </a:r>
            <a:r>
              <a:rPr lang="en-IN" sz="1200" b="0" i="0" u="none" strike="noStrike" kern="1200" dirty="0" err="1">
                <a:solidFill>
                  <a:schemeClr val="tx1"/>
                </a:solidFill>
                <a:effectLst/>
                <a:latin typeface="+mn-lt"/>
                <a:ea typeface="+mn-ea"/>
                <a:cs typeface="+mn-cs"/>
              </a:rPr>
              <a:t>sklearn</a:t>
            </a:r>
            <a:r>
              <a:rPr lang="en-IN" sz="1200" b="0" i="0" u="none" strike="noStrike" kern="1200" dirty="0">
                <a:solidFill>
                  <a:schemeClr val="tx1"/>
                </a:solidFill>
                <a:effectLst/>
                <a:latin typeface="+mn-lt"/>
                <a:ea typeface="+mn-ea"/>
                <a:cs typeface="+mn-cs"/>
              </a:rPr>
              <a:t> or </a:t>
            </a:r>
            <a:r>
              <a:rPr lang="en-IN" sz="1200" b="0" i="0" u="none" strike="noStrike" kern="1200" dirty="0" err="1">
                <a:solidFill>
                  <a:schemeClr val="tx1"/>
                </a:solidFill>
                <a:effectLst/>
                <a:latin typeface="+mn-lt"/>
                <a:ea typeface="+mn-ea"/>
                <a:cs typeface="+mn-cs"/>
              </a:rPr>
              <a:t>scipy</a:t>
            </a:r>
            <a:r>
              <a:rPr lang="en-IN" sz="1200" b="0" i="0" u="none" strike="noStrike" kern="1200" dirty="0">
                <a:solidFill>
                  <a:schemeClr val="tx1"/>
                </a:solidFill>
                <a:effectLst/>
                <a:latin typeface="+mn-lt"/>
                <a:ea typeface="+mn-ea"/>
                <a:cs typeface="+mn-cs"/>
              </a:rPr>
              <a:t>) is the bad model because it has least CC and least SS</a:t>
            </a:r>
          </a:p>
          <a:p>
            <a:endParaRPr lang="en-IN" sz="1200" b="0" i="0" u="sng"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44539C3-6E85-CA41-8B25-CAC0ECC735FB}" type="slidenum">
              <a:rPr lang="en-US" smtClean="0"/>
              <a:t>21</a:t>
            </a:fld>
            <a:endParaRPr lang="en-US"/>
          </a:p>
        </p:txBody>
      </p:sp>
    </p:spTree>
    <p:extLst>
      <p:ext uri="{BB962C8B-B14F-4D97-AF65-F5344CB8AC3E}">
        <p14:creationId xmlns:p14="http://schemas.microsoft.com/office/powerpoint/2010/main" val="3685347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Key Questions:</a:t>
            </a:r>
          </a:p>
          <a:p>
            <a:pPr marL="228600" indent="-228600">
              <a:buFont typeface="+mj-lt"/>
              <a:buAutoNum type="arabicPeriod"/>
            </a:pPr>
            <a:r>
              <a:rPr lang="en-IN" sz="1200" b="0" i="0" u="none" strike="noStrike" kern="1200" dirty="0">
                <a:solidFill>
                  <a:schemeClr val="tx1"/>
                </a:solidFill>
                <a:effectLst/>
                <a:latin typeface="+mn-lt"/>
                <a:ea typeface="+mn-ea"/>
                <a:cs typeface="+mn-cs"/>
              </a:rPr>
              <a:t>How many different segments of customers are there?</a:t>
            </a:r>
          </a:p>
          <a:p>
            <a:pPr marL="228600" indent="-228600">
              <a:buFont typeface="+mj-lt"/>
              <a:buAutoNum type="arabicPeriod"/>
            </a:pPr>
            <a:r>
              <a:rPr lang="en-IN" sz="1200" b="0" i="0" u="none" strike="noStrike" kern="1200" dirty="0">
                <a:solidFill>
                  <a:schemeClr val="tx1"/>
                </a:solidFill>
                <a:effectLst/>
                <a:latin typeface="+mn-lt"/>
                <a:ea typeface="+mn-ea"/>
                <a:cs typeface="+mn-cs"/>
              </a:rPr>
              <a:t>How are these segments different from each other?</a:t>
            </a:r>
          </a:p>
          <a:p>
            <a:pPr marL="228600" indent="-228600">
              <a:buFont typeface="+mj-lt"/>
              <a:buAutoNum type="arabicPeriod"/>
            </a:pPr>
            <a:r>
              <a:rPr lang="en-IN" sz="1200" b="0" i="0" u="none" strike="noStrike" kern="1200" dirty="0">
                <a:solidFill>
                  <a:schemeClr val="tx1"/>
                </a:solidFill>
                <a:effectLst/>
                <a:latin typeface="+mn-lt"/>
                <a:ea typeface="+mn-ea"/>
                <a:cs typeface="+mn-cs"/>
              </a:rPr>
              <a:t>What are your recommendations to the bank on how to better market to and service these customers?</a:t>
            </a:r>
          </a:p>
          <a:p>
            <a:endParaRPr lang="en-IN" sz="1200" b="0" i="0" u="sng"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44539C3-6E85-CA41-8B25-CAC0ECC735FB}" type="slidenum">
              <a:rPr lang="en-US" smtClean="0"/>
              <a:t>22</a:t>
            </a:fld>
            <a:endParaRPr lang="en-US"/>
          </a:p>
        </p:txBody>
      </p:sp>
    </p:spTree>
    <p:extLst>
      <p:ext uri="{BB962C8B-B14F-4D97-AF65-F5344CB8AC3E}">
        <p14:creationId xmlns:p14="http://schemas.microsoft.com/office/powerpoint/2010/main" val="3179345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Observation</a:t>
            </a:r>
            <a:endParaRPr lang="en-I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u="none" strike="noStrike" kern="1200" dirty="0" err="1">
                <a:solidFill>
                  <a:schemeClr val="tx1"/>
                </a:solidFill>
                <a:effectLst/>
                <a:latin typeface="+mn-lt"/>
                <a:ea typeface="+mn-ea"/>
                <a:cs typeface="+mn-cs"/>
              </a:rPr>
              <a:t>Avg</a:t>
            </a:r>
            <a:r>
              <a:rPr lang="en-IN" sz="1200" b="0" i="0" u="none" strike="noStrike" kern="1200" dirty="0">
                <a:solidFill>
                  <a:schemeClr val="tx1"/>
                </a:solidFill>
                <a:effectLst/>
                <a:latin typeface="+mn-lt"/>
                <a:ea typeface="+mn-ea"/>
                <a:cs typeface="+mn-cs"/>
              </a:rPr>
              <a:t> Credit limit has lot of outliers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visits online also has outliers</a:t>
            </a:r>
          </a:p>
          <a:p>
            <a:pPr marL="171450" indent="-171450" algn="just">
              <a:lnSpc>
                <a:spcPct val="150000"/>
              </a:lnSpc>
              <a:buFont typeface="Arial" panose="020B0604020202020204" pitchFamily="34" charset="0"/>
              <a:buChar char="•"/>
            </a:pPr>
            <a:endParaRPr lang="en-IN" sz="1200" dirty="0"/>
          </a:p>
        </p:txBody>
      </p:sp>
      <p:sp>
        <p:nvSpPr>
          <p:cNvPr id="4" name="Slide Number Placeholder 3"/>
          <p:cNvSpPr>
            <a:spLocks noGrp="1"/>
          </p:cNvSpPr>
          <p:nvPr>
            <p:ph type="sldNum" sz="quarter" idx="5"/>
          </p:nvPr>
        </p:nvSpPr>
        <p:spPr/>
        <p:txBody>
          <a:bodyPr/>
          <a:lstStyle/>
          <a:p>
            <a:fld id="{944539C3-6E85-CA41-8B25-CAC0ECC735FB}" type="slidenum">
              <a:rPr lang="en-US" smtClean="0"/>
              <a:t>12</a:t>
            </a:fld>
            <a:endParaRPr lang="en-US"/>
          </a:p>
        </p:txBody>
      </p:sp>
    </p:spTree>
    <p:extLst>
      <p:ext uri="{BB962C8B-B14F-4D97-AF65-F5344CB8AC3E}">
        <p14:creationId xmlns:p14="http://schemas.microsoft.com/office/powerpoint/2010/main" val="3593338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Observation</a:t>
            </a:r>
            <a:endParaRPr lang="en-I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Majority of customers have 4 credit cards and then 6 and 7 credit cards. Very few have &gt;=8 cards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~160 customers visited bank twice</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majority of customers visited bank online is twice and majority of visits by most of the customers are &lt;=5</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majority of customers made &lt;=4 calls to the bank</a:t>
            </a:r>
          </a:p>
          <a:p>
            <a:pPr marL="171450" indent="-171450" algn="just">
              <a:lnSpc>
                <a:spcPct val="150000"/>
              </a:lnSpc>
              <a:buFont typeface="Arial" panose="020B0604020202020204" pitchFamily="34" charset="0"/>
              <a:buChar char="•"/>
            </a:pPr>
            <a:endParaRPr lang="en-IN" sz="1200" dirty="0"/>
          </a:p>
        </p:txBody>
      </p:sp>
      <p:sp>
        <p:nvSpPr>
          <p:cNvPr id="4" name="Slide Number Placeholder 3"/>
          <p:cNvSpPr>
            <a:spLocks noGrp="1"/>
          </p:cNvSpPr>
          <p:nvPr>
            <p:ph type="sldNum" sz="quarter" idx="5"/>
          </p:nvPr>
        </p:nvSpPr>
        <p:spPr/>
        <p:txBody>
          <a:bodyPr/>
          <a:lstStyle/>
          <a:p>
            <a:fld id="{944539C3-6E85-CA41-8B25-CAC0ECC735FB}" type="slidenum">
              <a:rPr lang="en-US" smtClean="0"/>
              <a:t>13</a:t>
            </a:fld>
            <a:endParaRPr lang="en-US"/>
          </a:p>
        </p:txBody>
      </p:sp>
    </p:spTree>
    <p:extLst>
      <p:ext uri="{BB962C8B-B14F-4D97-AF65-F5344CB8AC3E}">
        <p14:creationId xmlns:p14="http://schemas.microsoft.com/office/powerpoint/2010/main" val="138606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observation</a:t>
            </a:r>
            <a:endParaRPr lang="en-I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a:t>
            </a:r>
            <a:r>
              <a:rPr lang="en-IN" sz="1200" b="0" i="0" u="none" strike="noStrike" kern="1200" dirty="0" err="1">
                <a:solidFill>
                  <a:schemeClr val="tx1"/>
                </a:solidFill>
                <a:effectLst/>
                <a:latin typeface="+mn-lt"/>
                <a:ea typeface="+mn-ea"/>
                <a:cs typeface="+mn-cs"/>
              </a:rPr>
              <a:t>ve</a:t>
            </a:r>
            <a:r>
              <a:rPr lang="en-IN" sz="1200" b="0" i="0" u="none" strike="noStrike" kern="1200" dirty="0">
                <a:solidFill>
                  <a:schemeClr val="tx1"/>
                </a:solidFill>
                <a:effectLst/>
                <a:latin typeface="+mn-lt"/>
                <a:ea typeface="+mn-ea"/>
                <a:cs typeface="+mn-cs"/>
              </a:rPr>
              <a:t> correlation (0.61) between credit limit and no. of cards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a:t>
            </a:r>
            <a:r>
              <a:rPr lang="en-IN" sz="1200" b="0" i="0" u="none" strike="noStrike" kern="1200" dirty="0" err="1">
                <a:solidFill>
                  <a:schemeClr val="tx1"/>
                </a:solidFill>
                <a:effectLst/>
                <a:latin typeface="+mn-lt"/>
                <a:ea typeface="+mn-ea"/>
                <a:cs typeface="+mn-cs"/>
              </a:rPr>
              <a:t>ve</a:t>
            </a:r>
            <a:r>
              <a:rPr lang="en-IN" sz="1200" b="0" i="0" u="none" strike="noStrike" kern="1200" dirty="0">
                <a:solidFill>
                  <a:schemeClr val="tx1"/>
                </a:solidFill>
                <a:effectLst/>
                <a:latin typeface="+mn-lt"/>
                <a:ea typeface="+mn-ea"/>
                <a:cs typeface="+mn-cs"/>
              </a:rPr>
              <a:t> correlation (0.55) between credit limit and visits online</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a:t>
            </a:r>
            <a:r>
              <a:rPr lang="en-IN" sz="1200" b="0" i="0" u="none" strike="noStrike" kern="1200" dirty="0" err="1">
                <a:solidFill>
                  <a:schemeClr val="tx1"/>
                </a:solidFill>
                <a:effectLst/>
                <a:latin typeface="+mn-lt"/>
                <a:ea typeface="+mn-ea"/>
                <a:cs typeface="+mn-cs"/>
              </a:rPr>
              <a:t>ve</a:t>
            </a:r>
            <a:r>
              <a:rPr lang="en-IN" sz="1200" b="0" i="0" u="none" strike="noStrike" kern="1200" dirty="0">
                <a:solidFill>
                  <a:schemeClr val="tx1"/>
                </a:solidFill>
                <a:effectLst/>
                <a:latin typeface="+mn-lt"/>
                <a:ea typeface="+mn-ea"/>
                <a:cs typeface="+mn-cs"/>
              </a:rPr>
              <a:t> correlation (-0.41) between credit limit and calls made</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a:t>
            </a:r>
            <a:r>
              <a:rPr lang="en-IN" sz="1200" b="0" i="0" u="none" strike="noStrike" kern="1200" dirty="0" err="1">
                <a:solidFill>
                  <a:schemeClr val="tx1"/>
                </a:solidFill>
                <a:effectLst/>
                <a:latin typeface="+mn-lt"/>
                <a:ea typeface="+mn-ea"/>
                <a:cs typeface="+mn-cs"/>
              </a:rPr>
              <a:t>ve</a:t>
            </a:r>
            <a:r>
              <a:rPr lang="en-IN" sz="1200" b="0" i="0" u="none" strike="noStrike" kern="1200" dirty="0">
                <a:solidFill>
                  <a:schemeClr val="tx1"/>
                </a:solidFill>
                <a:effectLst/>
                <a:latin typeface="+mn-lt"/>
                <a:ea typeface="+mn-ea"/>
                <a:cs typeface="+mn-cs"/>
              </a:rPr>
              <a:t> correlation (-0.65) between calls made and total credit cards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a:t>
            </a:r>
            <a:r>
              <a:rPr lang="en-IN" sz="1200" b="0" i="0" u="none" strike="noStrike" kern="1200" dirty="0" err="1">
                <a:solidFill>
                  <a:schemeClr val="tx1"/>
                </a:solidFill>
                <a:effectLst/>
                <a:latin typeface="+mn-lt"/>
                <a:ea typeface="+mn-ea"/>
                <a:cs typeface="+mn-cs"/>
              </a:rPr>
              <a:t>ve</a:t>
            </a:r>
            <a:r>
              <a:rPr lang="en-IN" sz="1200" b="0" i="0" u="none" strike="noStrike" kern="1200" dirty="0">
                <a:solidFill>
                  <a:schemeClr val="tx1"/>
                </a:solidFill>
                <a:effectLst/>
                <a:latin typeface="+mn-lt"/>
                <a:ea typeface="+mn-ea"/>
                <a:cs typeface="+mn-cs"/>
              </a:rPr>
              <a:t> correlation (-0.55) between online visits and bank visits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a:t>
            </a:r>
            <a:r>
              <a:rPr lang="en-IN" sz="1200" b="0" i="0" u="none" strike="noStrike" kern="1200" dirty="0" err="1">
                <a:solidFill>
                  <a:schemeClr val="tx1"/>
                </a:solidFill>
                <a:effectLst/>
                <a:latin typeface="+mn-lt"/>
                <a:ea typeface="+mn-ea"/>
                <a:cs typeface="+mn-cs"/>
              </a:rPr>
              <a:t>ve</a:t>
            </a:r>
            <a:r>
              <a:rPr lang="en-IN" sz="1200" b="0" i="0" u="none" strike="noStrike" kern="1200" dirty="0">
                <a:solidFill>
                  <a:schemeClr val="tx1"/>
                </a:solidFill>
                <a:effectLst/>
                <a:latin typeface="+mn-lt"/>
                <a:ea typeface="+mn-ea"/>
                <a:cs typeface="+mn-cs"/>
              </a:rPr>
              <a:t> correlation (-0.51) between calls made and </a:t>
            </a:r>
            <a:r>
              <a:rPr lang="en-IN" sz="1200" b="0" i="0" u="none" strike="noStrike" kern="1200" dirty="0" err="1">
                <a:solidFill>
                  <a:schemeClr val="tx1"/>
                </a:solidFill>
                <a:effectLst/>
                <a:latin typeface="+mn-lt"/>
                <a:ea typeface="+mn-ea"/>
                <a:cs typeface="+mn-cs"/>
              </a:rPr>
              <a:t>vists</a:t>
            </a:r>
            <a:r>
              <a:rPr lang="en-IN" sz="1200" b="0" i="0" u="none" strike="noStrike" kern="1200" dirty="0">
                <a:solidFill>
                  <a:schemeClr val="tx1"/>
                </a:solidFill>
                <a:effectLst/>
                <a:latin typeface="+mn-lt"/>
                <a:ea typeface="+mn-ea"/>
                <a:cs typeface="+mn-cs"/>
              </a:rPr>
              <a:t> to bank</a:t>
            </a:r>
          </a:p>
          <a:p>
            <a:endParaRPr lang="en-US" dirty="0"/>
          </a:p>
        </p:txBody>
      </p:sp>
      <p:sp>
        <p:nvSpPr>
          <p:cNvPr id="4" name="Slide Number Placeholder 3"/>
          <p:cNvSpPr>
            <a:spLocks noGrp="1"/>
          </p:cNvSpPr>
          <p:nvPr>
            <p:ph type="sldNum" sz="quarter" idx="5"/>
          </p:nvPr>
        </p:nvSpPr>
        <p:spPr/>
        <p:txBody>
          <a:bodyPr/>
          <a:lstStyle/>
          <a:p>
            <a:fld id="{944539C3-6E85-CA41-8B25-CAC0ECC735FB}" type="slidenum">
              <a:rPr lang="en-US" smtClean="0"/>
              <a:t>14</a:t>
            </a:fld>
            <a:endParaRPr lang="en-US"/>
          </a:p>
        </p:txBody>
      </p:sp>
    </p:spTree>
    <p:extLst>
      <p:ext uri="{BB962C8B-B14F-4D97-AF65-F5344CB8AC3E}">
        <p14:creationId xmlns:p14="http://schemas.microsoft.com/office/powerpoint/2010/main" val="1603456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Observation</a:t>
            </a:r>
            <a:endParaRPr lang="en-I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From the above graph of "Elbow Method", we can find the possible number of clusters. From the graph, we can see the elbow bend at 3.</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we can choose K=3 or K=4</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At k=3 we have an inertia of 50.42 and at K=4 we have 34.23</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Will decide K based on Silhouette score</a:t>
            </a:r>
          </a:p>
          <a:p>
            <a:endParaRPr lang="en-US" dirty="0"/>
          </a:p>
        </p:txBody>
      </p:sp>
      <p:sp>
        <p:nvSpPr>
          <p:cNvPr id="4" name="Slide Number Placeholder 3"/>
          <p:cNvSpPr>
            <a:spLocks noGrp="1"/>
          </p:cNvSpPr>
          <p:nvPr>
            <p:ph type="sldNum" sz="quarter" idx="5"/>
          </p:nvPr>
        </p:nvSpPr>
        <p:spPr/>
        <p:txBody>
          <a:bodyPr/>
          <a:lstStyle/>
          <a:p>
            <a:fld id="{944539C3-6E85-CA41-8B25-CAC0ECC735FB}" type="slidenum">
              <a:rPr lang="en-US" smtClean="0"/>
              <a:t>15</a:t>
            </a:fld>
            <a:endParaRPr lang="en-US"/>
          </a:p>
        </p:txBody>
      </p:sp>
    </p:spTree>
    <p:extLst>
      <p:ext uri="{BB962C8B-B14F-4D97-AF65-F5344CB8AC3E}">
        <p14:creationId xmlns:p14="http://schemas.microsoft.com/office/powerpoint/2010/main" val="3062920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Observation</a:t>
            </a:r>
            <a:endParaRPr lang="en-IN" sz="1200" b="0" i="0" u="none" strike="noStrike" kern="1200" dirty="0">
              <a:solidFill>
                <a:schemeClr val="tx1"/>
              </a:solidFill>
              <a:effectLst/>
              <a:latin typeface="+mn-lt"/>
              <a:ea typeface="+mn-ea"/>
              <a:cs typeface="+mn-cs"/>
            </a:endParaRPr>
          </a:p>
          <a:p>
            <a:pPr marL="171450" indent="-171450" algn="just">
              <a:lnSpc>
                <a:spcPct val="150000"/>
              </a:lnSpc>
              <a:buFont typeface="Arial" panose="020B0604020202020204" pitchFamily="34" charset="0"/>
              <a:buChar char="•"/>
            </a:pPr>
            <a:r>
              <a:rPr lang="en-IN" sz="1200" b="0" i="0" u="none" strike="noStrike" kern="1200" dirty="0">
                <a:solidFill>
                  <a:schemeClr val="tx1"/>
                </a:solidFill>
                <a:effectLst/>
                <a:latin typeface="+mn-lt"/>
                <a:ea typeface="+mn-ea"/>
                <a:cs typeface="+mn-cs"/>
              </a:rPr>
              <a:t>This visualization is much richer than the previous one: although it confirms that k = 3 is a very good choice, it also underlines the fact that k = 4 is not that good, and much better than k = 6,7, 8,9... This was not visible when comparing inertias.</a:t>
            </a:r>
          </a:p>
          <a:p>
            <a:pPr marL="171450" indent="-171450" algn="just">
              <a:lnSpc>
                <a:spcPct val="150000"/>
              </a:lnSpc>
              <a:buFont typeface="Arial" panose="020B0604020202020204" pitchFamily="34" charset="0"/>
              <a:buChar char="•"/>
            </a:pPr>
            <a:r>
              <a:rPr lang="en-IN" sz="1200" b="0" i="0" u="none" strike="noStrike" kern="1200" dirty="0">
                <a:solidFill>
                  <a:schemeClr val="tx1"/>
                </a:solidFill>
                <a:effectLst/>
                <a:latin typeface="+mn-lt"/>
                <a:ea typeface="+mn-ea"/>
                <a:cs typeface="+mn-cs"/>
              </a:rPr>
              <a:t>At K=3, we have a </a:t>
            </a:r>
            <a:r>
              <a:rPr lang="en-IN" sz="1200" b="0" i="0" u="none" strike="noStrike" kern="1200" dirty="0" err="1">
                <a:solidFill>
                  <a:schemeClr val="tx1"/>
                </a:solidFill>
                <a:effectLst/>
                <a:latin typeface="+mn-lt"/>
                <a:ea typeface="+mn-ea"/>
                <a:cs typeface="+mn-cs"/>
              </a:rPr>
              <a:t>Sil.Score</a:t>
            </a:r>
            <a:r>
              <a:rPr lang="en-IN" sz="1200" b="0" i="0" u="none" strike="noStrike" kern="1200" dirty="0">
                <a:solidFill>
                  <a:schemeClr val="tx1"/>
                </a:solidFill>
                <a:effectLst/>
                <a:latin typeface="+mn-lt"/>
                <a:ea typeface="+mn-ea"/>
                <a:cs typeface="+mn-cs"/>
              </a:rPr>
              <a:t> of 0.53.</a:t>
            </a:r>
          </a:p>
          <a:p>
            <a:pPr marL="171450" indent="-171450" algn="just">
              <a:lnSpc>
                <a:spcPct val="150000"/>
              </a:lnSpc>
              <a:buFont typeface="Arial" panose="020B0604020202020204" pitchFamily="34" charset="0"/>
              <a:buChar char="•"/>
            </a:pPr>
            <a:r>
              <a:rPr lang="en-IN" sz="1200" b="0" i="0" u="none" strike="noStrike" kern="1200" dirty="0">
                <a:solidFill>
                  <a:schemeClr val="tx1"/>
                </a:solidFill>
                <a:effectLst/>
                <a:latin typeface="+mn-lt"/>
                <a:ea typeface="+mn-ea"/>
                <a:cs typeface="+mn-cs"/>
              </a:rPr>
              <a:t>We will take K=3</a:t>
            </a:r>
          </a:p>
          <a:p>
            <a:endParaRPr lang="en-US" dirty="0"/>
          </a:p>
        </p:txBody>
      </p:sp>
      <p:sp>
        <p:nvSpPr>
          <p:cNvPr id="4" name="Slide Number Placeholder 3"/>
          <p:cNvSpPr>
            <a:spLocks noGrp="1"/>
          </p:cNvSpPr>
          <p:nvPr>
            <p:ph type="sldNum" sz="quarter" idx="5"/>
          </p:nvPr>
        </p:nvSpPr>
        <p:spPr/>
        <p:txBody>
          <a:bodyPr/>
          <a:lstStyle/>
          <a:p>
            <a:fld id="{944539C3-6E85-CA41-8B25-CAC0ECC735FB}" type="slidenum">
              <a:rPr lang="en-US" smtClean="0"/>
              <a:t>16</a:t>
            </a:fld>
            <a:endParaRPr lang="en-US"/>
          </a:p>
        </p:txBody>
      </p:sp>
    </p:spTree>
    <p:extLst>
      <p:ext uri="{BB962C8B-B14F-4D97-AF65-F5344CB8AC3E}">
        <p14:creationId xmlns:p14="http://schemas.microsoft.com/office/powerpoint/2010/main" val="1819054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Observation</a:t>
            </a:r>
            <a:endParaRPr lang="en-I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The vertical dashed lines represent the silhouette score for each number of clusters. When most of the instances in a cluster have a lower coefficient than this score (i.e., if many of the instances stop short of the dashed line, ending to the left of it), then the cluster is rather bad since this means its instances are much too close to other clusters.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when k = 3, the clusters look good: most instances extend beyond the dashed line, to the right and closer to 1.0</a:t>
            </a:r>
          </a:p>
          <a:p>
            <a:endParaRPr lang="en-US" dirty="0"/>
          </a:p>
        </p:txBody>
      </p:sp>
      <p:sp>
        <p:nvSpPr>
          <p:cNvPr id="4" name="Slide Number Placeholder 3"/>
          <p:cNvSpPr>
            <a:spLocks noGrp="1"/>
          </p:cNvSpPr>
          <p:nvPr>
            <p:ph type="sldNum" sz="quarter" idx="5"/>
          </p:nvPr>
        </p:nvSpPr>
        <p:spPr/>
        <p:txBody>
          <a:bodyPr/>
          <a:lstStyle/>
          <a:p>
            <a:fld id="{944539C3-6E85-CA41-8B25-CAC0ECC735FB}" type="slidenum">
              <a:rPr lang="en-US" smtClean="0"/>
              <a:t>17</a:t>
            </a:fld>
            <a:endParaRPr lang="en-US"/>
          </a:p>
        </p:txBody>
      </p:sp>
    </p:spTree>
    <p:extLst>
      <p:ext uri="{BB962C8B-B14F-4D97-AF65-F5344CB8AC3E}">
        <p14:creationId xmlns:p14="http://schemas.microsoft.com/office/powerpoint/2010/main" val="367396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Observation</a:t>
            </a:r>
            <a:endParaRPr lang="en-I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Cluster 2 has ~58% of total customers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Cluster 1 with ~35% of total customers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Cluster 0 with ~8% of total customers</a:t>
            </a:r>
          </a:p>
          <a:p>
            <a:endParaRPr lang="en-US" dirty="0"/>
          </a:p>
        </p:txBody>
      </p:sp>
      <p:sp>
        <p:nvSpPr>
          <p:cNvPr id="4" name="Slide Number Placeholder 3"/>
          <p:cNvSpPr>
            <a:spLocks noGrp="1"/>
          </p:cNvSpPr>
          <p:nvPr>
            <p:ph type="sldNum" sz="quarter" idx="5"/>
          </p:nvPr>
        </p:nvSpPr>
        <p:spPr/>
        <p:txBody>
          <a:bodyPr/>
          <a:lstStyle/>
          <a:p>
            <a:fld id="{944539C3-6E85-CA41-8B25-CAC0ECC735FB}" type="slidenum">
              <a:rPr lang="en-US" smtClean="0"/>
              <a:t>18</a:t>
            </a:fld>
            <a:endParaRPr lang="en-US"/>
          </a:p>
        </p:txBody>
      </p:sp>
    </p:spTree>
    <p:extLst>
      <p:ext uri="{BB962C8B-B14F-4D97-AF65-F5344CB8AC3E}">
        <p14:creationId xmlns:p14="http://schemas.microsoft.com/office/powerpoint/2010/main" val="1856536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Observation on Clusters created by Agg </a:t>
            </a:r>
            <a:r>
              <a:rPr lang="en-IN" sz="1200" b="1" i="0" u="none" strike="noStrike" kern="1200" dirty="0" err="1">
                <a:solidFill>
                  <a:schemeClr val="tx1"/>
                </a:solidFill>
                <a:effectLst/>
                <a:latin typeface="+mn-lt"/>
                <a:ea typeface="+mn-ea"/>
                <a:cs typeface="+mn-cs"/>
              </a:rPr>
              <a:t>CLustering</a:t>
            </a:r>
            <a:endParaRPr lang="en-IN" sz="1200" b="0" i="0" u="none" strike="noStrike" kern="1200" dirty="0">
              <a:solidFill>
                <a:schemeClr val="tx1"/>
              </a:solidFill>
              <a:effectLst/>
              <a:latin typeface="+mn-lt"/>
              <a:ea typeface="+mn-ea"/>
              <a:cs typeface="+mn-cs"/>
            </a:endParaRPr>
          </a:p>
          <a:p>
            <a:r>
              <a:rPr lang="en-IN" sz="1200" b="1" i="0" u="none" strike="noStrike" kern="1200" dirty="0">
                <a:solidFill>
                  <a:schemeClr val="tx1"/>
                </a:solidFill>
                <a:effectLst/>
                <a:latin typeface="+mn-lt"/>
                <a:ea typeface="+mn-ea"/>
                <a:cs typeface="+mn-cs"/>
              </a:rPr>
              <a:t>Cluster Analysis:</a:t>
            </a:r>
            <a:endParaRPr lang="en-IN"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Cluster 0: Customers with lower Total credit limit (fewer credit cards),more calls to bank, medium bank visits, medium online visits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Cluster 1: It includes </a:t>
            </a:r>
            <a:r>
              <a:rPr lang="en-IN" sz="1200" b="0" i="0" u="none" strike="noStrike" kern="1200" dirty="0" err="1">
                <a:solidFill>
                  <a:schemeClr val="tx1"/>
                </a:solidFill>
                <a:effectLst/>
                <a:latin typeface="+mn-lt"/>
                <a:ea typeface="+mn-ea"/>
                <a:cs typeface="+mn-cs"/>
              </a:rPr>
              <a:t>cutomers</a:t>
            </a:r>
            <a:r>
              <a:rPr lang="en-IN" sz="1200" b="0" i="0" u="none" strike="noStrike" kern="1200" dirty="0">
                <a:solidFill>
                  <a:schemeClr val="tx1"/>
                </a:solidFill>
                <a:effectLst/>
                <a:latin typeface="+mn-lt"/>
                <a:ea typeface="+mn-ea"/>
                <a:cs typeface="+mn-cs"/>
              </a:rPr>
              <a:t> with higher Total credit limit (higher number of credit cards), fewer calls made to bank, less bank visits and highest online visits</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Cluster 2: Customers with medium credit limit (medium number of credit cards), few calls made, more bank visits and very less online visits</a:t>
            </a:r>
          </a:p>
        </p:txBody>
      </p:sp>
      <p:sp>
        <p:nvSpPr>
          <p:cNvPr id="4" name="Slide Number Placeholder 3"/>
          <p:cNvSpPr>
            <a:spLocks noGrp="1"/>
          </p:cNvSpPr>
          <p:nvPr>
            <p:ph type="sldNum" sz="quarter" idx="5"/>
          </p:nvPr>
        </p:nvSpPr>
        <p:spPr/>
        <p:txBody>
          <a:bodyPr/>
          <a:lstStyle/>
          <a:p>
            <a:fld id="{944539C3-6E85-CA41-8B25-CAC0ECC735FB}" type="slidenum">
              <a:rPr lang="en-US" smtClean="0"/>
              <a:t>19</a:t>
            </a:fld>
            <a:endParaRPr lang="en-US"/>
          </a:p>
        </p:txBody>
      </p:sp>
    </p:spTree>
    <p:extLst>
      <p:ext uri="{BB962C8B-B14F-4D97-AF65-F5344CB8AC3E}">
        <p14:creationId xmlns:p14="http://schemas.microsoft.com/office/powerpoint/2010/main" val="384286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26323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8900" b="1" i="0" u="heavy">
                <a:solidFill>
                  <a:srgbClr val="263238"/>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263238"/>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387174"/>
            <a:ext cx="4141470" cy="131445"/>
          </a:xfrm>
          <a:custGeom>
            <a:avLst/>
            <a:gdLst/>
            <a:ahLst/>
            <a:cxnLst/>
            <a:rect l="l" t="t" r="r" b="b"/>
            <a:pathLst>
              <a:path w="4141470" h="131445">
                <a:moveTo>
                  <a:pt x="4140898" y="0"/>
                </a:moveTo>
                <a:lnTo>
                  <a:pt x="0" y="0"/>
                </a:lnTo>
                <a:lnTo>
                  <a:pt x="0" y="131400"/>
                </a:lnTo>
                <a:lnTo>
                  <a:pt x="4140898" y="131400"/>
                </a:lnTo>
                <a:lnTo>
                  <a:pt x="4140898" y="0"/>
                </a:lnTo>
                <a:close/>
              </a:path>
            </a:pathLst>
          </a:custGeom>
          <a:solidFill>
            <a:srgbClr val="FFC72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1" i="0">
                <a:solidFill>
                  <a:srgbClr val="26323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88107" y="260223"/>
            <a:ext cx="1767785" cy="543560"/>
          </a:xfrm>
          <a:prstGeom prst="rect">
            <a:avLst/>
          </a:prstGeom>
        </p:spPr>
        <p:txBody>
          <a:bodyPr wrap="square" lIns="0" tIns="0" rIns="0" bIns="0">
            <a:spAutoFit/>
          </a:bodyPr>
          <a:lstStyle>
            <a:lvl1pPr>
              <a:defRPr sz="3400" b="1" i="0">
                <a:solidFill>
                  <a:srgbClr val="263238"/>
                </a:solidFill>
                <a:latin typeface="Arial"/>
                <a:cs typeface="Arial"/>
              </a:defRPr>
            </a:lvl1pPr>
          </a:lstStyle>
          <a:p>
            <a:endParaRPr/>
          </a:p>
        </p:txBody>
      </p:sp>
      <p:sp>
        <p:nvSpPr>
          <p:cNvPr id="3" name="Holder 3"/>
          <p:cNvSpPr>
            <a:spLocks noGrp="1"/>
          </p:cNvSpPr>
          <p:nvPr>
            <p:ph type="body" idx="1"/>
          </p:nvPr>
        </p:nvSpPr>
        <p:spPr>
          <a:xfrm>
            <a:off x="1080416" y="1352422"/>
            <a:ext cx="6983166" cy="1381760"/>
          </a:xfrm>
          <a:prstGeom prst="rect">
            <a:avLst/>
          </a:prstGeom>
        </p:spPr>
        <p:txBody>
          <a:bodyPr wrap="square" lIns="0" tIns="0" rIns="0" bIns="0">
            <a:spAutoFit/>
          </a:bodyPr>
          <a:lstStyle>
            <a:lvl1pPr>
              <a:defRPr sz="8900" b="1" i="0" u="heavy">
                <a:solidFill>
                  <a:srgbClr val="263238"/>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8/19/22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flaticon.com/" TargetMode="External"/><Relationship Id="rId7" Type="http://schemas.openxmlformats.org/officeDocument/2006/relationships/image" Target="../media/image27.png"/><Relationship Id="rId2" Type="http://schemas.openxmlformats.org/officeDocument/2006/relationships/hyperlink" Target="https://slidesgo.com/"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www.stories.com/" TargetMode="External"/><Relationship Id="rId10" Type="http://schemas.openxmlformats.org/officeDocument/2006/relationships/image" Target="../media/image30.png"/><Relationship Id="rId4" Type="http://schemas.openxmlformats.org/officeDocument/2006/relationships/hyperlink" Target="https://www.freepik.com/" TargetMode="Externa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8825" y="1554997"/>
            <a:ext cx="3508375" cy="1618392"/>
          </a:xfrm>
          <a:prstGeom prst="rect">
            <a:avLst/>
          </a:prstGeom>
        </p:spPr>
        <p:txBody>
          <a:bodyPr vert="horz" wrap="square" lIns="0" tIns="48260" rIns="0" bIns="0" rtlCol="0">
            <a:spAutoFit/>
          </a:bodyPr>
          <a:lstStyle/>
          <a:p>
            <a:r>
              <a:rPr lang="en-AU" dirty="0">
                <a:latin typeface="+mn-lt"/>
              </a:rPr>
              <a:t>Credit Card Customer Segmentation</a:t>
            </a:r>
            <a:endParaRPr lang="en-IN" dirty="0">
              <a:latin typeface="+mn-lt"/>
            </a:endParaRPr>
          </a:p>
        </p:txBody>
      </p:sp>
      <p:sp>
        <p:nvSpPr>
          <p:cNvPr id="3" name="object 3"/>
          <p:cNvSpPr/>
          <p:nvPr/>
        </p:nvSpPr>
        <p:spPr>
          <a:xfrm>
            <a:off x="0" y="0"/>
            <a:ext cx="419100" cy="2690495"/>
          </a:xfrm>
          <a:custGeom>
            <a:avLst/>
            <a:gdLst/>
            <a:ahLst/>
            <a:cxnLst/>
            <a:rect l="l" t="t" r="r" b="b"/>
            <a:pathLst>
              <a:path w="419100" h="2690495">
                <a:moveTo>
                  <a:pt x="418500" y="0"/>
                </a:moveTo>
                <a:lnTo>
                  <a:pt x="0" y="0"/>
                </a:lnTo>
                <a:lnTo>
                  <a:pt x="0" y="2690101"/>
                </a:lnTo>
                <a:lnTo>
                  <a:pt x="418500" y="2690101"/>
                </a:lnTo>
                <a:lnTo>
                  <a:pt x="418500" y="0"/>
                </a:lnTo>
                <a:close/>
              </a:path>
            </a:pathLst>
          </a:custGeom>
          <a:solidFill>
            <a:srgbClr val="455A64"/>
          </a:solidFill>
        </p:spPr>
        <p:txBody>
          <a:bodyPr wrap="square" lIns="0" tIns="0" rIns="0" bIns="0" rtlCol="0"/>
          <a:lstStyle/>
          <a:p>
            <a:endParaRPr/>
          </a:p>
        </p:txBody>
      </p:sp>
      <p:sp>
        <p:nvSpPr>
          <p:cNvPr id="4" name="object 4"/>
          <p:cNvSpPr/>
          <p:nvPr/>
        </p:nvSpPr>
        <p:spPr>
          <a:xfrm>
            <a:off x="4472013" y="757186"/>
            <a:ext cx="3986187" cy="363016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829370" y="4075799"/>
            <a:ext cx="314960" cy="1068070"/>
          </a:xfrm>
          <a:custGeom>
            <a:avLst/>
            <a:gdLst/>
            <a:ahLst/>
            <a:cxnLst/>
            <a:rect l="l" t="t" r="r" b="b"/>
            <a:pathLst>
              <a:path w="314959" h="1068070">
                <a:moveTo>
                  <a:pt x="314699" y="0"/>
                </a:moveTo>
                <a:lnTo>
                  <a:pt x="0" y="0"/>
                </a:lnTo>
                <a:lnTo>
                  <a:pt x="0" y="1067700"/>
                </a:lnTo>
                <a:lnTo>
                  <a:pt x="314699" y="1067700"/>
                </a:lnTo>
                <a:lnTo>
                  <a:pt x="314699" y="0"/>
                </a:lnTo>
                <a:close/>
              </a:path>
            </a:pathLst>
          </a:custGeom>
          <a:solidFill>
            <a:srgbClr val="FFC727"/>
          </a:solidFill>
        </p:spPr>
        <p:txBody>
          <a:bodyPr wrap="square" lIns="0" tIns="0" rIns="0" bIns="0" rtlCol="0"/>
          <a:lstStyle/>
          <a:p>
            <a:endParaRPr/>
          </a:p>
        </p:txBody>
      </p:sp>
      <p:sp>
        <p:nvSpPr>
          <p:cNvPr id="6" name="object 6"/>
          <p:cNvSpPr/>
          <p:nvPr/>
        </p:nvSpPr>
        <p:spPr>
          <a:xfrm>
            <a:off x="8058772" y="92398"/>
            <a:ext cx="1085850" cy="131445"/>
          </a:xfrm>
          <a:custGeom>
            <a:avLst/>
            <a:gdLst/>
            <a:ahLst/>
            <a:cxnLst/>
            <a:rect l="l" t="t" r="r" b="b"/>
            <a:pathLst>
              <a:path w="1085850" h="131445">
                <a:moveTo>
                  <a:pt x="1085400" y="0"/>
                </a:moveTo>
                <a:lnTo>
                  <a:pt x="0" y="0"/>
                </a:lnTo>
                <a:lnTo>
                  <a:pt x="0" y="131400"/>
                </a:lnTo>
                <a:lnTo>
                  <a:pt x="1085400" y="131400"/>
                </a:lnTo>
                <a:lnTo>
                  <a:pt x="1085400" y="0"/>
                </a:lnTo>
                <a:close/>
              </a:path>
            </a:pathLst>
          </a:custGeom>
          <a:solidFill>
            <a:srgbClr val="455A64"/>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167640"/>
            <a:ext cx="5791200" cy="505267"/>
          </a:xfrm>
          <a:prstGeom prst="rect">
            <a:avLst/>
          </a:prstGeom>
        </p:spPr>
        <p:txBody>
          <a:bodyPr vert="horz" wrap="square" lIns="0" tIns="12700" rIns="0" bIns="0" rtlCol="0">
            <a:spAutoFit/>
          </a:bodyPr>
          <a:lstStyle/>
          <a:p>
            <a:pPr marL="12700">
              <a:spcBef>
                <a:spcPts val="100"/>
              </a:spcBef>
            </a:pPr>
            <a:r>
              <a:rPr lang="en-IN" sz="3200" dirty="0">
                <a:latin typeface="+mn-lt"/>
              </a:rPr>
              <a:t>FEATURE ENGINEERING</a:t>
            </a:r>
          </a:p>
        </p:txBody>
      </p:sp>
      <p:sp>
        <p:nvSpPr>
          <p:cNvPr id="3" name="object 3"/>
          <p:cNvSpPr/>
          <p:nvPr/>
        </p:nvSpPr>
        <p:spPr>
          <a:xfrm>
            <a:off x="0" y="204470"/>
            <a:ext cx="2614930" cy="269240"/>
          </a:xfrm>
          <a:custGeom>
            <a:avLst/>
            <a:gdLst/>
            <a:ahLst/>
            <a:cxnLst/>
            <a:rect l="l" t="t" r="r" b="b"/>
            <a:pathLst>
              <a:path w="2614930" h="269240">
                <a:moveTo>
                  <a:pt x="2614803" y="0"/>
                </a:moveTo>
                <a:lnTo>
                  <a:pt x="0" y="0"/>
                </a:lnTo>
                <a:lnTo>
                  <a:pt x="0" y="269100"/>
                </a:lnTo>
                <a:lnTo>
                  <a:pt x="2614803" y="269100"/>
                </a:lnTo>
                <a:lnTo>
                  <a:pt x="2614803" y="0"/>
                </a:lnTo>
                <a:close/>
              </a:path>
            </a:pathLst>
          </a:custGeom>
          <a:solidFill>
            <a:srgbClr val="FFC727"/>
          </a:solidFill>
        </p:spPr>
        <p:txBody>
          <a:bodyPr wrap="square" lIns="0" tIns="0" rIns="0" bIns="0" rtlCol="0"/>
          <a:lstStyle/>
          <a:p>
            <a:endParaRPr/>
          </a:p>
        </p:txBody>
      </p:sp>
      <p:sp>
        <p:nvSpPr>
          <p:cNvPr id="11" name="TextBox 10">
            <a:extLst>
              <a:ext uri="{FF2B5EF4-FFF2-40B4-BE49-F238E27FC236}">
                <a16:creationId xmlns:a16="http://schemas.microsoft.com/office/drawing/2014/main" id="{382D53AE-02EE-4CFC-651A-BAB546BDA294}"/>
              </a:ext>
            </a:extLst>
          </p:cNvPr>
          <p:cNvSpPr txBox="1"/>
          <p:nvPr/>
        </p:nvSpPr>
        <p:spPr>
          <a:xfrm>
            <a:off x="461012" y="1276350"/>
            <a:ext cx="5330188" cy="283372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1200" dirty="0"/>
              <a:t>Out of 660 rows of customers:</a:t>
            </a:r>
          </a:p>
          <a:p>
            <a:pPr marL="742950" lvl="1" indent="-285750" algn="just">
              <a:lnSpc>
                <a:spcPct val="150000"/>
              </a:lnSpc>
              <a:buFont typeface="Arial" panose="020B0604020202020204" pitchFamily="34" charset="0"/>
              <a:buChar char="•"/>
            </a:pPr>
            <a:r>
              <a:rPr lang="en-IN" sz="1200" dirty="0"/>
              <a:t>there are 110 distinct </a:t>
            </a:r>
            <a:r>
              <a:rPr lang="en-IN" sz="1200" dirty="0" err="1"/>
              <a:t>abg</a:t>
            </a:r>
            <a:r>
              <a:rPr lang="en-IN" sz="1200" dirty="0"/>
              <a:t> credit limits</a:t>
            </a:r>
          </a:p>
          <a:p>
            <a:pPr marL="742950" lvl="1" indent="-285750" algn="just">
              <a:lnSpc>
                <a:spcPct val="150000"/>
              </a:lnSpc>
              <a:buFont typeface="Arial" panose="020B0604020202020204" pitchFamily="34" charset="0"/>
              <a:buChar char="•"/>
            </a:pPr>
            <a:r>
              <a:rPr lang="en-IN" sz="1200" dirty="0"/>
              <a:t>There are 10 distinct total credit cards.</a:t>
            </a:r>
          </a:p>
          <a:p>
            <a:pPr marL="171450" indent="-171450" algn="just">
              <a:lnSpc>
                <a:spcPct val="150000"/>
              </a:lnSpc>
              <a:buFont typeface="Arial" panose="020B0604020202020204" pitchFamily="34" charset="0"/>
              <a:buChar char="•"/>
            </a:pPr>
            <a:r>
              <a:rPr lang="en-IN" sz="1200" dirty="0">
                <a:solidFill>
                  <a:srgbClr val="000000"/>
                </a:solidFill>
              </a:rPr>
              <a:t>more number of customers below 10K </a:t>
            </a:r>
            <a:r>
              <a:rPr lang="en-IN" sz="1200" dirty="0" err="1">
                <a:solidFill>
                  <a:srgbClr val="000000"/>
                </a:solidFill>
              </a:rPr>
              <a:t>avg</a:t>
            </a:r>
            <a:r>
              <a:rPr lang="en-IN" sz="1200" dirty="0">
                <a:solidFill>
                  <a:srgbClr val="000000"/>
                </a:solidFill>
              </a:rPr>
              <a:t> credit limit</a:t>
            </a:r>
          </a:p>
          <a:p>
            <a:pPr marL="171450" indent="-171450" algn="just">
              <a:lnSpc>
                <a:spcPct val="150000"/>
              </a:lnSpc>
              <a:buFont typeface="Arial" panose="020B0604020202020204" pitchFamily="34" charset="0"/>
              <a:buChar char="•"/>
            </a:pPr>
            <a:r>
              <a:rPr lang="en-IN" sz="1200" dirty="0">
                <a:solidFill>
                  <a:srgbClr val="000000"/>
                </a:solidFill>
              </a:rPr>
              <a:t>22% of customers have 4 credit cards and ~3% with 10 credit cards</a:t>
            </a:r>
          </a:p>
          <a:p>
            <a:pPr marL="171450" indent="-171450" algn="just">
              <a:lnSpc>
                <a:spcPct val="150000"/>
              </a:lnSpc>
              <a:buFont typeface="Arial" panose="020B0604020202020204" pitchFamily="34" charset="0"/>
              <a:buChar char="•"/>
            </a:pPr>
            <a:r>
              <a:rPr lang="en-IN" sz="1200" dirty="0">
                <a:solidFill>
                  <a:srgbClr val="000000"/>
                </a:solidFill>
              </a:rPr>
              <a:t>24% of customer visited bank twice and 15% of customers never visited bank. 85% visited </a:t>
            </a:r>
            <a:r>
              <a:rPr lang="en-IN" sz="1200" dirty="0" err="1">
                <a:solidFill>
                  <a:srgbClr val="000000"/>
                </a:solidFill>
              </a:rPr>
              <a:t>atleast</a:t>
            </a:r>
            <a:r>
              <a:rPr lang="en-IN" sz="1200" dirty="0">
                <a:solidFill>
                  <a:srgbClr val="000000"/>
                </a:solidFill>
              </a:rPr>
              <a:t> once</a:t>
            </a:r>
          </a:p>
          <a:p>
            <a:pPr marL="171450" indent="-171450" algn="just">
              <a:lnSpc>
                <a:spcPct val="150000"/>
              </a:lnSpc>
              <a:buFont typeface="Arial" panose="020B0604020202020204" pitchFamily="34" charset="0"/>
              <a:buChar char="•"/>
            </a:pPr>
            <a:r>
              <a:rPr lang="en-IN" sz="1200" dirty="0">
                <a:solidFill>
                  <a:srgbClr val="000000"/>
                </a:solidFill>
              </a:rPr>
              <a:t>~22% of customer never did online banking. 78% of customers visited online banking </a:t>
            </a:r>
            <a:r>
              <a:rPr lang="en-IN" sz="1200" dirty="0" err="1">
                <a:solidFill>
                  <a:srgbClr val="000000"/>
                </a:solidFill>
              </a:rPr>
              <a:t>atleast</a:t>
            </a:r>
            <a:r>
              <a:rPr lang="en-IN" sz="1200" dirty="0">
                <a:solidFill>
                  <a:srgbClr val="000000"/>
                </a:solidFill>
              </a:rPr>
              <a:t> once</a:t>
            </a:r>
          </a:p>
          <a:p>
            <a:pPr marL="171450" indent="-171450" algn="just">
              <a:lnSpc>
                <a:spcPct val="150000"/>
              </a:lnSpc>
              <a:buFont typeface="Arial" panose="020B0604020202020204" pitchFamily="34" charset="0"/>
              <a:buChar char="•"/>
            </a:pPr>
            <a:r>
              <a:rPr lang="en-IN" sz="1200" dirty="0">
                <a:solidFill>
                  <a:srgbClr val="000000"/>
                </a:solidFill>
              </a:rPr>
              <a:t>~15% of customers never called bank. 85% of customers called at least once</a:t>
            </a:r>
          </a:p>
        </p:txBody>
      </p:sp>
      <p:sp>
        <p:nvSpPr>
          <p:cNvPr id="12" name="object 5">
            <a:extLst>
              <a:ext uri="{FF2B5EF4-FFF2-40B4-BE49-F238E27FC236}">
                <a16:creationId xmlns:a16="http://schemas.microsoft.com/office/drawing/2014/main" id="{2BEF8590-0B1D-C34E-1F6B-0FC76FDDEAB9}"/>
              </a:ext>
            </a:extLst>
          </p:cNvPr>
          <p:cNvSpPr/>
          <p:nvPr/>
        </p:nvSpPr>
        <p:spPr>
          <a:xfrm>
            <a:off x="5943600" y="1555408"/>
            <a:ext cx="2967240" cy="27830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96765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320601"/>
          </a:xfrm>
          <a:prstGeom prst="rect">
            <a:avLst/>
          </a:prstGeom>
        </p:spPr>
        <p:txBody>
          <a:bodyPr vert="horz" wrap="square" lIns="0" tIns="12700" rIns="0" bIns="0" rtlCol="0">
            <a:spAutoFit/>
          </a:bodyPr>
          <a:lstStyle/>
          <a:p>
            <a:r>
              <a:rPr lang="en-IN" sz="2000" dirty="0">
                <a:latin typeface="+mn-lt"/>
              </a:rPr>
              <a:t>ANALYZING CUSTOMERS USING DIFFERENT MODES OF COMMUNICATION</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pic>
        <p:nvPicPr>
          <p:cNvPr id="6" name="Picture 5" descr="Chart, histogram&#10;&#10;Description automatically generated">
            <a:extLst>
              <a:ext uri="{FF2B5EF4-FFF2-40B4-BE49-F238E27FC236}">
                <a16:creationId xmlns:a16="http://schemas.microsoft.com/office/drawing/2014/main" id="{B4B5E120-2672-3187-EA5F-1FFDF5304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47750"/>
            <a:ext cx="5377669" cy="356235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10" name="object 7">
            <a:extLst>
              <a:ext uri="{FF2B5EF4-FFF2-40B4-BE49-F238E27FC236}">
                <a16:creationId xmlns:a16="http://schemas.microsoft.com/office/drawing/2014/main" id="{825094FC-37BD-C2EF-B658-7947E2387E42}"/>
              </a:ext>
            </a:extLst>
          </p:cNvPr>
          <p:cNvSpPr/>
          <p:nvPr/>
        </p:nvSpPr>
        <p:spPr>
          <a:xfrm>
            <a:off x="6553200" y="1047750"/>
            <a:ext cx="2400970" cy="352543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45867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320601"/>
          </a:xfrm>
          <a:prstGeom prst="rect">
            <a:avLst/>
          </a:prstGeom>
        </p:spPr>
        <p:txBody>
          <a:bodyPr vert="horz" wrap="square" lIns="0" tIns="12700" rIns="0" bIns="0" rtlCol="0">
            <a:spAutoFit/>
          </a:bodyPr>
          <a:lstStyle/>
          <a:p>
            <a:r>
              <a:rPr lang="en-IN" sz="2000" dirty="0">
                <a:latin typeface="+mn-lt"/>
              </a:rPr>
              <a:t>ANALYZING CUSTOMERS USING DIFFERENT MODES OF COMMUNICATION</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pic>
        <p:nvPicPr>
          <p:cNvPr id="8" name="Picture 7">
            <a:extLst>
              <a:ext uri="{FF2B5EF4-FFF2-40B4-BE49-F238E27FC236}">
                <a16:creationId xmlns:a16="http://schemas.microsoft.com/office/drawing/2014/main" id="{62552EF2-0E46-0E97-833B-6EDA9E472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1" y="1276348"/>
            <a:ext cx="6280099" cy="3172967"/>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3" name="object 7">
            <a:extLst>
              <a:ext uri="{FF2B5EF4-FFF2-40B4-BE49-F238E27FC236}">
                <a16:creationId xmlns:a16="http://schemas.microsoft.com/office/drawing/2014/main" id="{CD5D3D2B-1ACA-A285-F5B2-884F380B95FD}"/>
              </a:ext>
            </a:extLst>
          </p:cNvPr>
          <p:cNvSpPr/>
          <p:nvPr/>
        </p:nvSpPr>
        <p:spPr>
          <a:xfrm>
            <a:off x="6622329" y="1100115"/>
            <a:ext cx="2400970" cy="352543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218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320601"/>
          </a:xfrm>
          <a:prstGeom prst="rect">
            <a:avLst/>
          </a:prstGeom>
        </p:spPr>
        <p:txBody>
          <a:bodyPr vert="horz" wrap="square" lIns="0" tIns="12700" rIns="0" bIns="0" rtlCol="0">
            <a:spAutoFit/>
          </a:bodyPr>
          <a:lstStyle/>
          <a:p>
            <a:r>
              <a:rPr lang="en-IN" sz="2000" dirty="0">
                <a:latin typeface="+mn-lt"/>
              </a:rPr>
              <a:t>ANALYZING CUSTOMERS USING DIFFERENT MODES OF COMMUNICATION</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3" name="object 7">
            <a:extLst>
              <a:ext uri="{FF2B5EF4-FFF2-40B4-BE49-F238E27FC236}">
                <a16:creationId xmlns:a16="http://schemas.microsoft.com/office/drawing/2014/main" id="{CD5D3D2B-1ACA-A285-F5B2-884F380B95FD}"/>
              </a:ext>
            </a:extLst>
          </p:cNvPr>
          <p:cNvSpPr/>
          <p:nvPr/>
        </p:nvSpPr>
        <p:spPr>
          <a:xfrm>
            <a:off x="6622329" y="1100115"/>
            <a:ext cx="2400970" cy="3525431"/>
          </a:xfrm>
          <a:prstGeom prst="rect">
            <a:avLst/>
          </a:prstGeom>
          <a:blipFill>
            <a:blip r:embed="rId3" cstate="print"/>
            <a:stretch>
              <a:fillRect/>
            </a:stretch>
          </a:blipFill>
        </p:spPr>
        <p:txBody>
          <a:bodyPr wrap="square" lIns="0" tIns="0" rIns="0" bIns="0" rtlCol="0"/>
          <a:lstStyle/>
          <a:p>
            <a:endParaRPr/>
          </a:p>
        </p:txBody>
      </p:sp>
      <p:pic>
        <p:nvPicPr>
          <p:cNvPr id="6" name="Picture 5" descr="Chart, bar chart&#10;&#10;Description automatically generated">
            <a:extLst>
              <a:ext uri="{FF2B5EF4-FFF2-40B4-BE49-F238E27FC236}">
                <a16:creationId xmlns:a16="http://schemas.microsoft.com/office/drawing/2014/main" id="{7AF2EE2E-92FF-05F0-13AB-066E7A25D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504950"/>
            <a:ext cx="5886540" cy="294327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692029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320601"/>
          </a:xfrm>
          <a:prstGeom prst="rect">
            <a:avLst/>
          </a:prstGeom>
        </p:spPr>
        <p:txBody>
          <a:bodyPr vert="horz" wrap="square" lIns="0" tIns="12700" rIns="0" bIns="0" rtlCol="0">
            <a:spAutoFit/>
          </a:bodyPr>
          <a:lstStyle/>
          <a:p>
            <a:r>
              <a:rPr lang="en-IN" sz="2000" dirty="0">
                <a:latin typeface="+mn-lt"/>
              </a:rPr>
              <a:t>ANALYZING CUSTOMERS USING DIFFERENT MODES OF COMMUNICATION</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7" name="object 7">
            <a:extLst>
              <a:ext uri="{FF2B5EF4-FFF2-40B4-BE49-F238E27FC236}">
                <a16:creationId xmlns:a16="http://schemas.microsoft.com/office/drawing/2014/main" id="{1E13DEB4-D4E0-550C-D02F-D8E604DCF9F5}"/>
              </a:ext>
            </a:extLst>
          </p:cNvPr>
          <p:cNvSpPr/>
          <p:nvPr/>
        </p:nvSpPr>
        <p:spPr>
          <a:xfrm>
            <a:off x="782009" y="1036275"/>
            <a:ext cx="1807521" cy="3771784"/>
          </a:xfrm>
          <a:prstGeom prst="rect">
            <a:avLst/>
          </a:prstGeom>
          <a:blipFill>
            <a:blip r:embed="rId3" cstate="print"/>
            <a:stretch>
              <a:fillRect/>
            </a:stretch>
          </a:blipFill>
        </p:spPr>
        <p:txBody>
          <a:bodyPr wrap="square" lIns="0" tIns="0" rIns="0" bIns="0" rtlCol="0"/>
          <a:lstStyle/>
          <a:p>
            <a:endParaRPr/>
          </a:p>
        </p:txBody>
      </p:sp>
      <p:pic>
        <p:nvPicPr>
          <p:cNvPr id="6" name="Picture 5" descr="Chart&#10;&#10;Description automatically generated">
            <a:extLst>
              <a:ext uri="{FF2B5EF4-FFF2-40B4-BE49-F238E27FC236}">
                <a16:creationId xmlns:a16="http://schemas.microsoft.com/office/drawing/2014/main" id="{7C30CF60-4FD6-0197-2C18-DC14A7F65B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3291" y="1215690"/>
            <a:ext cx="4864100" cy="3383275"/>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163687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382156"/>
          </a:xfrm>
          <a:prstGeom prst="rect">
            <a:avLst/>
          </a:prstGeom>
        </p:spPr>
        <p:txBody>
          <a:bodyPr vert="horz" wrap="square" lIns="0" tIns="12700" rIns="0" bIns="0" rtlCol="0">
            <a:spAutoFit/>
          </a:bodyPr>
          <a:lstStyle/>
          <a:p>
            <a:pPr rtl="0"/>
            <a:r>
              <a:rPr lang="en-IN" sz="2400" dirty="0">
                <a:latin typeface="+mn-lt"/>
              </a:rPr>
              <a:t>MODEL BUILDING : K-MEANS CLUSTERING</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10" name="object 7">
            <a:extLst>
              <a:ext uri="{FF2B5EF4-FFF2-40B4-BE49-F238E27FC236}">
                <a16:creationId xmlns:a16="http://schemas.microsoft.com/office/drawing/2014/main" id="{F835D2C0-ED63-FB98-22EF-E24F786070EB}"/>
              </a:ext>
            </a:extLst>
          </p:cNvPr>
          <p:cNvSpPr/>
          <p:nvPr/>
        </p:nvSpPr>
        <p:spPr>
          <a:xfrm>
            <a:off x="6209630" y="1202702"/>
            <a:ext cx="2400970" cy="3525431"/>
          </a:xfrm>
          <a:prstGeom prst="rect">
            <a:avLst/>
          </a:prstGeom>
          <a:blipFill>
            <a:blip r:embed="rId3" cstate="print"/>
            <a:stretch>
              <a:fillRect/>
            </a:stretch>
          </a:blipFill>
        </p:spPr>
        <p:txBody>
          <a:bodyPr wrap="square" lIns="0" tIns="0" rIns="0" bIns="0" rtlCol="0"/>
          <a:lstStyle/>
          <a:p>
            <a:endParaRPr/>
          </a:p>
        </p:txBody>
      </p:sp>
      <p:pic>
        <p:nvPicPr>
          <p:cNvPr id="5" name="Picture 4" descr="Chart, line chart&#10;&#10;Description automatically generated">
            <a:extLst>
              <a:ext uri="{FF2B5EF4-FFF2-40B4-BE49-F238E27FC236}">
                <a16:creationId xmlns:a16="http://schemas.microsoft.com/office/drawing/2014/main" id="{EBAE90D2-6794-C498-92A6-ECAE6F2D7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01" y="1581149"/>
            <a:ext cx="5946619" cy="2793967"/>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8" name="TextBox 7">
            <a:extLst>
              <a:ext uri="{FF2B5EF4-FFF2-40B4-BE49-F238E27FC236}">
                <a16:creationId xmlns:a16="http://schemas.microsoft.com/office/drawing/2014/main" id="{D64239E7-74FD-E6D9-B0B0-841DB210F686}"/>
              </a:ext>
            </a:extLst>
          </p:cNvPr>
          <p:cNvSpPr txBox="1"/>
          <p:nvPr/>
        </p:nvSpPr>
        <p:spPr>
          <a:xfrm>
            <a:off x="838200" y="1202702"/>
            <a:ext cx="5092065" cy="338554"/>
          </a:xfrm>
          <a:prstGeom prst="rect">
            <a:avLst/>
          </a:prstGeom>
          <a:noFill/>
        </p:spPr>
        <p:txBody>
          <a:bodyPr wrap="square">
            <a:spAutoFit/>
          </a:bodyPr>
          <a:lstStyle/>
          <a:p>
            <a:pPr algn="ctr"/>
            <a:r>
              <a:rPr lang="en-IN" sz="1600" u="sng" strike="noStrike" dirty="0">
                <a:solidFill>
                  <a:srgbClr val="000000"/>
                </a:solidFill>
                <a:effectLst/>
              </a:rPr>
              <a:t>Elbow method to find optimal no. of clusters</a:t>
            </a:r>
          </a:p>
        </p:txBody>
      </p:sp>
    </p:spTree>
    <p:extLst>
      <p:ext uri="{BB962C8B-B14F-4D97-AF65-F5344CB8AC3E}">
        <p14:creationId xmlns:p14="http://schemas.microsoft.com/office/powerpoint/2010/main" val="481343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382156"/>
          </a:xfrm>
          <a:prstGeom prst="rect">
            <a:avLst/>
          </a:prstGeom>
        </p:spPr>
        <p:txBody>
          <a:bodyPr vert="horz" wrap="square" lIns="0" tIns="12700" rIns="0" bIns="0" rtlCol="0">
            <a:spAutoFit/>
          </a:bodyPr>
          <a:lstStyle/>
          <a:p>
            <a:pPr rtl="0"/>
            <a:r>
              <a:rPr lang="en-IN" sz="2400" dirty="0">
                <a:latin typeface="+mn-lt"/>
              </a:rPr>
              <a:t>MODEL BUILDING : K-MEANS CLUSTERING</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pic>
        <p:nvPicPr>
          <p:cNvPr id="6" name="Picture 5">
            <a:extLst>
              <a:ext uri="{FF2B5EF4-FFF2-40B4-BE49-F238E27FC236}">
                <a16:creationId xmlns:a16="http://schemas.microsoft.com/office/drawing/2014/main" id="{042BFEB2-8E16-25BB-552E-1E8B5BD91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01" y="1588912"/>
            <a:ext cx="6018204" cy="317097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7" name="object 5">
            <a:extLst>
              <a:ext uri="{FF2B5EF4-FFF2-40B4-BE49-F238E27FC236}">
                <a16:creationId xmlns:a16="http://schemas.microsoft.com/office/drawing/2014/main" id="{E4210D60-7336-99C2-AC1D-32B2CA5D66AB}"/>
              </a:ext>
            </a:extLst>
          </p:cNvPr>
          <p:cNvSpPr/>
          <p:nvPr/>
        </p:nvSpPr>
        <p:spPr>
          <a:xfrm>
            <a:off x="6209630" y="1555408"/>
            <a:ext cx="2701210" cy="2783060"/>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9DD1E612-6495-4308-2628-CD3BB4DE9E0F}"/>
              </a:ext>
            </a:extLst>
          </p:cNvPr>
          <p:cNvSpPr txBox="1"/>
          <p:nvPr/>
        </p:nvSpPr>
        <p:spPr>
          <a:xfrm>
            <a:off x="1889150" y="1219580"/>
            <a:ext cx="2743200" cy="338554"/>
          </a:xfrm>
          <a:prstGeom prst="rect">
            <a:avLst/>
          </a:prstGeom>
          <a:noFill/>
        </p:spPr>
        <p:txBody>
          <a:bodyPr wrap="square">
            <a:spAutoFit/>
          </a:bodyPr>
          <a:lstStyle/>
          <a:p>
            <a:pPr algn="ctr"/>
            <a:r>
              <a:rPr lang="en-IN" sz="1600" i="0" u="sng" strike="noStrike" dirty="0" err="1">
                <a:effectLst/>
              </a:rPr>
              <a:t>Sillhouette</a:t>
            </a:r>
            <a:r>
              <a:rPr lang="en-IN" sz="1600" i="0" u="sng" strike="noStrike" dirty="0">
                <a:effectLst/>
              </a:rPr>
              <a:t> Scores</a:t>
            </a:r>
            <a:r>
              <a:rPr lang="en-IN" sz="1600" u="sng" dirty="0"/>
              <a:t> </a:t>
            </a:r>
            <a:r>
              <a:rPr lang="en-IN" sz="1600" i="0" u="sng" strike="noStrike" dirty="0">
                <a:effectLst/>
              </a:rPr>
              <a:t>multiple</a:t>
            </a:r>
          </a:p>
        </p:txBody>
      </p:sp>
    </p:spTree>
    <p:extLst>
      <p:ext uri="{BB962C8B-B14F-4D97-AF65-F5344CB8AC3E}">
        <p14:creationId xmlns:p14="http://schemas.microsoft.com/office/powerpoint/2010/main" val="77883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382156"/>
          </a:xfrm>
          <a:prstGeom prst="rect">
            <a:avLst/>
          </a:prstGeom>
        </p:spPr>
        <p:txBody>
          <a:bodyPr vert="horz" wrap="square" lIns="0" tIns="12700" rIns="0" bIns="0" rtlCol="0">
            <a:spAutoFit/>
          </a:bodyPr>
          <a:lstStyle/>
          <a:p>
            <a:pPr rtl="0"/>
            <a:r>
              <a:rPr lang="en-IN" sz="2400" dirty="0">
                <a:latin typeface="+mn-lt"/>
              </a:rPr>
              <a:t>MODEL BUILDING : K-MEANS CLUSTERING</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7" name="object 5">
            <a:extLst>
              <a:ext uri="{FF2B5EF4-FFF2-40B4-BE49-F238E27FC236}">
                <a16:creationId xmlns:a16="http://schemas.microsoft.com/office/drawing/2014/main" id="{E4210D60-7336-99C2-AC1D-32B2CA5D66AB}"/>
              </a:ext>
            </a:extLst>
          </p:cNvPr>
          <p:cNvSpPr/>
          <p:nvPr/>
        </p:nvSpPr>
        <p:spPr>
          <a:xfrm>
            <a:off x="6209630" y="1555408"/>
            <a:ext cx="2701210" cy="2783060"/>
          </a:xfrm>
          <a:prstGeom prst="rect">
            <a:avLst/>
          </a:prstGeom>
          <a:blipFill>
            <a:blip r:embed="rId3" cstate="print"/>
            <a:stretch>
              <a:fillRect/>
            </a:stretch>
          </a:blipFill>
        </p:spPr>
        <p:txBody>
          <a:bodyPr wrap="square" lIns="0" tIns="0" rIns="0" bIns="0" rtlCol="0"/>
          <a:lstStyle/>
          <a:p>
            <a:endParaRPr/>
          </a:p>
        </p:txBody>
      </p:sp>
      <p:pic>
        <p:nvPicPr>
          <p:cNvPr id="5" name="Picture 4" descr="Chart, box and whisker chart&#10;&#10;Description automatically generated">
            <a:extLst>
              <a:ext uri="{FF2B5EF4-FFF2-40B4-BE49-F238E27FC236}">
                <a16:creationId xmlns:a16="http://schemas.microsoft.com/office/drawing/2014/main" id="{839B168F-8ABF-8603-1CFB-59913D153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32" y="1458842"/>
            <a:ext cx="4490966" cy="3404638"/>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10" name="TextBox 9">
            <a:extLst>
              <a:ext uri="{FF2B5EF4-FFF2-40B4-BE49-F238E27FC236}">
                <a16:creationId xmlns:a16="http://schemas.microsoft.com/office/drawing/2014/main" id="{1F4A46CC-08BD-8EC9-9502-45BEA62F2E14}"/>
              </a:ext>
            </a:extLst>
          </p:cNvPr>
          <p:cNvSpPr txBox="1"/>
          <p:nvPr/>
        </p:nvSpPr>
        <p:spPr>
          <a:xfrm>
            <a:off x="731631" y="1025260"/>
            <a:ext cx="4907167" cy="338554"/>
          </a:xfrm>
          <a:prstGeom prst="rect">
            <a:avLst/>
          </a:prstGeom>
          <a:noFill/>
        </p:spPr>
        <p:txBody>
          <a:bodyPr wrap="square">
            <a:spAutoFit/>
          </a:bodyPr>
          <a:lstStyle/>
          <a:p>
            <a:r>
              <a:rPr lang="en-US" sz="1600" u="sng" dirty="0"/>
              <a:t>Analyzing the silhouette diagrams for various values of k</a:t>
            </a:r>
          </a:p>
        </p:txBody>
      </p:sp>
    </p:spTree>
    <p:extLst>
      <p:ext uri="{BB962C8B-B14F-4D97-AF65-F5344CB8AC3E}">
        <p14:creationId xmlns:p14="http://schemas.microsoft.com/office/powerpoint/2010/main" val="3778380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382156"/>
          </a:xfrm>
          <a:prstGeom prst="rect">
            <a:avLst/>
          </a:prstGeom>
        </p:spPr>
        <p:txBody>
          <a:bodyPr vert="horz" wrap="square" lIns="0" tIns="12700" rIns="0" bIns="0" rtlCol="0">
            <a:spAutoFit/>
          </a:bodyPr>
          <a:lstStyle/>
          <a:p>
            <a:pPr rtl="0"/>
            <a:r>
              <a:rPr lang="en-IN" sz="2400" dirty="0">
                <a:latin typeface="+mn-lt"/>
              </a:rPr>
              <a:t>MODEL BUILDING : K-MEANS CLUSTERING</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7" name="object 5">
            <a:extLst>
              <a:ext uri="{FF2B5EF4-FFF2-40B4-BE49-F238E27FC236}">
                <a16:creationId xmlns:a16="http://schemas.microsoft.com/office/drawing/2014/main" id="{E4210D60-7336-99C2-AC1D-32B2CA5D66AB}"/>
              </a:ext>
            </a:extLst>
          </p:cNvPr>
          <p:cNvSpPr/>
          <p:nvPr/>
        </p:nvSpPr>
        <p:spPr>
          <a:xfrm>
            <a:off x="6209630" y="1555408"/>
            <a:ext cx="2701210" cy="2783060"/>
          </a:xfrm>
          <a:prstGeom prst="rect">
            <a:avLst/>
          </a:prstGeom>
          <a:blipFill>
            <a:blip r:embed="rId3" cstate="print"/>
            <a:stretch>
              <a:fillRect/>
            </a:stretch>
          </a:blipFill>
        </p:spPr>
        <p:txBody>
          <a:bodyPr wrap="square" lIns="0" tIns="0" rIns="0" bIns="0" rtlCol="0"/>
          <a:lstStyle/>
          <a:p>
            <a:endParaRPr/>
          </a:p>
        </p:txBody>
      </p:sp>
      <p:pic>
        <p:nvPicPr>
          <p:cNvPr id="5" name="Picture 4" descr="Chart, scatter chart&#10;&#10;Description automatically generated">
            <a:extLst>
              <a:ext uri="{FF2B5EF4-FFF2-40B4-BE49-F238E27FC236}">
                <a16:creationId xmlns:a16="http://schemas.microsoft.com/office/drawing/2014/main" id="{7ADC2BE5-318E-EB4B-3874-276CAE267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1" y="822863"/>
            <a:ext cx="4038600" cy="4046996"/>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2984321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751488"/>
          </a:xfrm>
          <a:prstGeom prst="rect">
            <a:avLst/>
          </a:prstGeom>
        </p:spPr>
        <p:txBody>
          <a:bodyPr vert="horz" wrap="square" lIns="0" tIns="12700" rIns="0" bIns="0" rtlCol="0">
            <a:spAutoFit/>
          </a:bodyPr>
          <a:lstStyle/>
          <a:p>
            <a:pPr rtl="0"/>
            <a:r>
              <a:rPr lang="en-IN" sz="2400" dirty="0">
                <a:latin typeface="+mn-lt"/>
              </a:rPr>
              <a:t>Model Building : Agglomerative Clustering</a:t>
            </a:r>
            <a:br>
              <a:rPr lang="en-IN" sz="2400" dirty="0">
                <a:latin typeface="+mn-lt"/>
              </a:rPr>
            </a:br>
            <a:endParaRPr lang="en-IN" sz="2400" dirty="0">
              <a:latin typeface="+mn-lt"/>
            </a:endParaRP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7" name="object 5">
            <a:extLst>
              <a:ext uri="{FF2B5EF4-FFF2-40B4-BE49-F238E27FC236}">
                <a16:creationId xmlns:a16="http://schemas.microsoft.com/office/drawing/2014/main" id="{E4210D60-7336-99C2-AC1D-32B2CA5D66AB}"/>
              </a:ext>
            </a:extLst>
          </p:cNvPr>
          <p:cNvSpPr/>
          <p:nvPr/>
        </p:nvSpPr>
        <p:spPr>
          <a:xfrm>
            <a:off x="6209630" y="1555408"/>
            <a:ext cx="2701210" cy="2783060"/>
          </a:xfrm>
          <a:prstGeom prst="rect">
            <a:avLst/>
          </a:prstGeom>
          <a:blipFill>
            <a:blip r:embed="rId3" cstate="print"/>
            <a:stretch>
              <a:fillRect/>
            </a:stretch>
          </a:blipFill>
        </p:spPr>
        <p:txBody>
          <a:bodyPr wrap="square" lIns="0" tIns="0" rIns="0" bIns="0" rtlCol="0"/>
          <a:lstStyle/>
          <a:p>
            <a:endParaRPr/>
          </a:p>
        </p:txBody>
      </p:sp>
      <p:pic>
        <p:nvPicPr>
          <p:cNvPr id="9" name="Picture 8">
            <a:extLst>
              <a:ext uri="{FF2B5EF4-FFF2-40B4-BE49-F238E27FC236}">
                <a16:creationId xmlns:a16="http://schemas.microsoft.com/office/drawing/2014/main" id="{FC3B7A49-695C-78A3-AF6B-0990F07C3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377" y="988277"/>
            <a:ext cx="4023987" cy="4084433"/>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3074770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02787" y="307677"/>
            <a:ext cx="3661131" cy="505267"/>
          </a:xfrm>
          <a:prstGeom prst="rect">
            <a:avLst/>
          </a:prstGeom>
        </p:spPr>
        <p:txBody>
          <a:bodyPr vert="horz" wrap="square" lIns="0" tIns="12700" rIns="0" bIns="0" rtlCol="0">
            <a:spAutoFit/>
          </a:bodyPr>
          <a:lstStyle/>
          <a:p>
            <a:pPr marL="12700">
              <a:spcBef>
                <a:spcPts val="100"/>
              </a:spcBef>
            </a:pPr>
            <a:r>
              <a:rPr lang="en-US" sz="3200" dirty="0">
                <a:latin typeface="+mn-lt"/>
              </a:rPr>
              <a:t>INTRODUCTION</a:t>
            </a:r>
            <a:endParaRPr sz="3200" dirty="0">
              <a:latin typeface="+mn-lt"/>
            </a:endParaRPr>
          </a:p>
        </p:txBody>
      </p:sp>
      <p:sp>
        <p:nvSpPr>
          <p:cNvPr id="3" name="object 3"/>
          <p:cNvSpPr txBox="1"/>
          <p:nvPr/>
        </p:nvSpPr>
        <p:spPr>
          <a:xfrm>
            <a:off x="533401" y="971551"/>
            <a:ext cx="4953000" cy="3592265"/>
          </a:xfrm>
          <a:prstGeom prst="rect">
            <a:avLst/>
          </a:prstGeom>
        </p:spPr>
        <p:txBody>
          <a:bodyPr vert="horz" wrap="square" lIns="0" tIns="19685" rIns="0" bIns="0" rtlCol="0">
            <a:spAutoFit/>
          </a:bodyPr>
          <a:lstStyle/>
          <a:p>
            <a:pPr algn="ctr">
              <a:lnSpc>
                <a:spcPct val="150000"/>
              </a:lnSpc>
            </a:pPr>
            <a:r>
              <a:rPr lang="en-IN" sz="1200" b="1" dirty="0"/>
              <a:t>"Credit cards aren't banking - they're information"</a:t>
            </a:r>
          </a:p>
          <a:p>
            <a:pPr algn="ctr">
              <a:lnSpc>
                <a:spcPct val="150000"/>
              </a:lnSpc>
            </a:pPr>
            <a:r>
              <a:rPr lang="en-IN" sz="1200" dirty="0"/>
              <a:t>                                       --- Richard Fairbank, Founder of Capital One</a:t>
            </a:r>
          </a:p>
          <a:p>
            <a:pPr algn="just">
              <a:lnSpc>
                <a:spcPct val="150000"/>
              </a:lnSpc>
            </a:pPr>
            <a:endParaRPr lang="en-IN" sz="1200" dirty="0"/>
          </a:p>
          <a:p>
            <a:pPr algn="just">
              <a:lnSpc>
                <a:spcPct val="150000"/>
              </a:lnSpc>
            </a:pPr>
            <a:r>
              <a:rPr lang="en-IN" sz="1200" dirty="0"/>
              <a:t>	Customer segmentation is one of the most fundamental building blocks in getting to know customers. It is essential for industries where customer interaction is frequent and varied, as each interaction provides insight into opportunities and risks for every individual. The credit card industry is on par with telecommunications, e-commerce, and retail from this perspective, and the industry gains significant ROI from segmentation initiatives. Surprisingly, all around the world, there are many banks still not taking advantage of this opportunity, frequently due to a lack of tools or in-house resources to process and digest big data sources, sitting on top of a gold mine that erodes each day when left untouched.</a:t>
            </a:r>
          </a:p>
        </p:txBody>
      </p:sp>
      <p:sp>
        <p:nvSpPr>
          <p:cNvPr id="5" name="object 5"/>
          <p:cNvSpPr/>
          <p:nvPr/>
        </p:nvSpPr>
        <p:spPr>
          <a:xfrm>
            <a:off x="6529196" y="191924"/>
            <a:ext cx="2614930" cy="346710"/>
          </a:xfrm>
          <a:custGeom>
            <a:avLst/>
            <a:gdLst/>
            <a:ahLst/>
            <a:cxnLst/>
            <a:rect l="l" t="t" r="r" b="b"/>
            <a:pathLst>
              <a:path w="2614929" h="346709">
                <a:moveTo>
                  <a:pt x="2614803" y="0"/>
                </a:moveTo>
                <a:lnTo>
                  <a:pt x="0" y="0"/>
                </a:lnTo>
                <a:lnTo>
                  <a:pt x="0" y="346199"/>
                </a:lnTo>
                <a:lnTo>
                  <a:pt x="2614803" y="346199"/>
                </a:lnTo>
                <a:lnTo>
                  <a:pt x="2614803" y="0"/>
                </a:lnTo>
                <a:close/>
              </a:path>
            </a:pathLst>
          </a:custGeom>
          <a:solidFill>
            <a:srgbClr val="FFC727"/>
          </a:solidFill>
        </p:spPr>
        <p:txBody>
          <a:bodyPr wrap="square" lIns="0" tIns="0" rIns="0" bIns="0" rtlCol="0"/>
          <a:lstStyle/>
          <a:p>
            <a:endParaRPr/>
          </a:p>
        </p:txBody>
      </p:sp>
      <p:sp>
        <p:nvSpPr>
          <p:cNvPr id="7" name="object 4">
            <a:extLst>
              <a:ext uri="{FF2B5EF4-FFF2-40B4-BE49-F238E27FC236}">
                <a16:creationId xmlns:a16="http://schemas.microsoft.com/office/drawing/2014/main" id="{D3EFD8E8-BD56-FD07-4BCE-058464A22D9A}"/>
              </a:ext>
            </a:extLst>
          </p:cNvPr>
          <p:cNvSpPr/>
          <p:nvPr/>
        </p:nvSpPr>
        <p:spPr>
          <a:xfrm>
            <a:off x="5403545" y="727204"/>
            <a:ext cx="3689096" cy="36890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701" y="383617"/>
            <a:ext cx="9023299" cy="382156"/>
          </a:xfrm>
          <a:prstGeom prst="rect">
            <a:avLst/>
          </a:prstGeom>
        </p:spPr>
        <p:txBody>
          <a:bodyPr vert="horz" wrap="square" lIns="0" tIns="12700" rIns="0" bIns="0" rtlCol="0">
            <a:spAutoFit/>
          </a:bodyPr>
          <a:lstStyle/>
          <a:p>
            <a:pPr rtl="0"/>
            <a:r>
              <a:rPr lang="en-IN" sz="2400" dirty="0">
                <a:latin typeface="+mn-lt"/>
              </a:rPr>
              <a:t>MODEL BUILDING: HIERACHICIAL CLUSTERING </a:t>
            </a:r>
          </a:p>
        </p:txBody>
      </p:sp>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pic>
        <p:nvPicPr>
          <p:cNvPr id="5" name="Picture 4" descr="Diagram&#10;&#10;Description automatically generated">
            <a:extLst>
              <a:ext uri="{FF2B5EF4-FFF2-40B4-BE49-F238E27FC236}">
                <a16:creationId xmlns:a16="http://schemas.microsoft.com/office/drawing/2014/main" id="{0CB506B3-A34B-9FDC-E13C-4CA9B3C82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5454"/>
            <a:ext cx="9144000" cy="3674429"/>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773210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8" name="TextBox 7">
            <a:extLst>
              <a:ext uri="{FF2B5EF4-FFF2-40B4-BE49-F238E27FC236}">
                <a16:creationId xmlns:a16="http://schemas.microsoft.com/office/drawing/2014/main" id="{ED3933FC-13BC-1A86-7D55-75D31D99DAB0}"/>
              </a:ext>
            </a:extLst>
          </p:cNvPr>
          <p:cNvSpPr txBox="1"/>
          <p:nvPr/>
        </p:nvSpPr>
        <p:spPr>
          <a:xfrm>
            <a:off x="-12700" y="236226"/>
            <a:ext cx="4572000" cy="523220"/>
          </a:xfrm>
          <a:prstGeom prst="rect">
            <a:avLst/>
          </a:prstGeom>
          <a:noFill/>
        </p:spPr>
        <p:txBody>
          <a:bodyPr wrap="square">
            <a:spAutoFit/>
          </a:bodyPr>
          <a:lstStyle/>
          <a:p>
            <a:r>
              <a:rPr lang="en-US" sz="2800" b="1" dirty="0"/>
              <a:t>MODELS' COMPARISON </a:t>
            </a:r>
          </a:p>
        </p:txBody>
      </p:sp>
      <p:pic>
        <p:nvPicPr>
          <p:cNvPr id="10" name="Picture 9" descr="Table&#10;&#10;Description automatically generated">
            <a:extLst>
              <a:ext uri="{FF2B5EF4-FFF2-40B4-BE49-F238E27FC236}">
                <a16:creationId xmlns:a16="http://schemas.microsoft.com/office/drawing/2014/main" id="{B8D601A0-03A1-484A-7F63-97055E442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734046"/>
            <a:ext cx="3432194" cy="4181069"/>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11" name="object 7">
            <a:extLst>
              <a:ext uri="{FF2B5EF4-FFF2-40B4-BE49-F238E27FC236}">
                <a16:creationId xmlns:a16="http://schemas.microsoft.com/office/drawing/2014/main" id="{0F3223DF-ADA7-41E3-701F-323111393805}"/>
              </a:ext>
            </a:extLst>
          </p:cNvPr>
          <p:cNvSpPr/>
          <p:nvPr/>
        </p:nvSpPr>
        <p:spPr>
          <a:xfrm>
            <a:off x="782009" y="1036275"/>
            <a:ext cx="1807521" cy="377178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95917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6"/>
            <a:ext cx="2614930" cy="229870"/>
          </a:xfrm>
          <a:custGeom>
            <a:avLst/>
            <a:gdLst/>
            <a:ahLst/>
            <a:cxnLst/>
            <a:rect l="l" t="t" r="r" b="b"/>
            <a:pathLst>
              <a:path w="2614930" h="229870">
                <a:moveTo>
                  <a:pt x="2614803" y="0"/>
                </a:moveTo>
                <a:lnTo>
                  <a:pt x="0" y="0"/>
                </a:lnTo>
                <a:lnTo>
                  <a:pt x="0" y="229800"/>
                </a:lnTo>
                <a:lnTo>
                  <a:pt x="2614803" y="229800"/>
                </a:lnTo>
                <a:lnTo>
                  <a:pt x="2614803" y="0"/>
                </a:lnTo>
                <a:close/>
              </a:path>
            </a:pathLst>
          </a:custGeom>
          <a:solidFill>
            <a:srgbClr val="FFC727"/>
          </a:solidFill>
        </p:spPr>
        <p:txBody>
          <a:bodyPr wrap="square" lIns="0" tIns="0" rIns="0" bIns="0" rtlCol="0"/>
          <a:lstStyle/>
          <a:p>
            <a:endParaRPr/>
          </a:p>
        </p:txBody>
      </p:sp>
      <p:sp>
        <p:nvSpPr>
          <p:cNvPr id="8" name="TextBox 7">
            <a:extLst>
              <a:ext uri="{FF2B5EF4-FFF2-40B4-BE49-F238E27FC236}">
                <a16:creationId xmlns:a16="http://schemas.microsoft.com/office/drawing/2014/main" id="{ED3933FC-13BC-1A86-7D55-75D31D99DAB0}"/>
              </a:ext>
            </a:extLst>
          </p:cNvPr>
          <p:cNvSpPr txBox="1"/>
          <p:nvPr/>
        </p:nvSpPr>
        <p:spPr>
          <a:xfrm>
            <a:off x="0" y="438150"/>
            <a:ext cx="4572000" cy="523220"/>
          </a:xfrm>
          <a:prstGeom prst="rect">
            <a:avLst/>
          </a:prstGeom>
          <a:noFill/>
        </p:spPr>
        <p:txBody>
          <a:bodyPr wrap="square">
            <a:spAutoFit/>
          </a:bodyPr>
          <a:lstStyle/>
          <a:p>
            <a:r>
              <a:rPr lang="en-US" sz="2800" b="1" dirty="0"/>
              <a:t>KEY QUESTIONS : ANSWERS</a:t>
            </a:r>
          </a:p>
        </p:txBody>
      </p:sp>
      <p:sp>
        <p:nvSpPr>
          <p:cNvPr id="3" name="TextBox 2">
            <a:extLst>
              <a:ext uri="{FF2B5EF4-FFF2-40B4-BE49-F238E27FC236}">
                <a16:creationId xmlns:a16="http://schemas.microsoft.com/office/drawing/2014/main" id="{8C53AA46-7818-E7FF-6F32-219E8328FF96}"/>
              </a:ext>
            </a:extLst>
          </p:cNvPr>
          <p:cNvSpPr txBox="1"/>
          <p:nvPr/>
        </p:nvSpPr>
        <p:spPr>
          <a:xfrm>
            <a:off x="304800" y="1169644"/>
            <a:ext cx="8382000" cy="3387659"/>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IN" sz="1200" b="0" i="0" u="none" strike="noStrike" dirty="0">
                <a:solidFill>
                  <a:srgbClr val="000000"/>
                </a:solidFill>
                <a:effectLst/>
              </a:rPr>
              <a:t>These segments mainly differ based on credit limits as below.</a:t>
            </a:r>
          </a:p>
          <a:p>
            <a:pPr marL="685800" lvl="1" indent="-228600" algn="just">
              <a:lnSpc>
                <a:spcPct val="150000"/>
              </a:lnSpc>
              <a:buFont typeface="+mj-lt"/>
              <a:buAutoNum type="arabicPeriod"/>
            </a:pPr>
            <a:r>
              <a:rPr lang="en-IN" sz="1200" b="0" i="0" u="none" strike="noStrike" dirty="0">
                <a:solidFill>
                  <a:srgbClr val="000000"/>
                </a:solidFill>
                <a:effectLst/>
              </a:rPr>
              <a:t>1) High Credit Limit preference of online bank</a:t>
            </a:r>
          </a:p>
          <a:p>
            <a:pPr marL="685800" lvl="1" indent="-228600" algn="just">
              <a:lnSpc>
                <a:spcPct val="150000"/>
              </a:lnSpc>
              <a:buFont typeface="+mj-lt"/>
              <a:buAutoNum type="arabicPeriod"/>
            </a:pPr>
            <a:r>
              <a:rPr lang="en-IN" sz="1200" b="0" i="0" u="none" strike="noStrike" dirty="0">
                <a:solidFill>
                  <a:srgbClr val="000000"/>
                </a:solidFill>
                <a:effectLst/>
              </a:rPr>
              <a:t>2) Medium Credit Limit preference of bank visits</a:t>
            </a:r>
          </a:p>
          <a:p>
            <a:pPr marL="685800" lvl="1" indent="-228600" algn="just">
              <a:lnSpc>
                <a:spcPct val="150000"/>
              </a:lnSpc>
              <a:buFont typeface="+mj-lt"/>
              <a:buAutoNum type="arabicPeriod"/>
            </a:pPr>
            <a:r>
              <a:rPr lang="en-IN" sz="1200" b="0" i="0" u="none" strike="noStrike" dirty="0">
                <a:solidFill>
                  <a:srgbClr val="000000"/>
                </a:solidFill>
                <a:effectLst/>
              </a:rPr>
              <a:t>3) Low Credit Limit preference of calling bank</a:t>
            </a:r>
          </a:p>
          <a:p>
            <a:pPr marL="171450" indent="-171450" algn="just">
              <a:lnSpc>
                <a:spcPct val="150000"/>
              </a:lnSpc>
              <a:buFont typeface="Arial" panose="020B0604020202020204" pitchFamily="34" charset="0"/>
              <a:buChar char="•"/>
            </a:pPr>
            <a:r>
              <a:rPr lang="en-IN" sz="1200" b="0" i="0" u="none" strike="noStrike" dirty="0">
                <a:solidFill>
                  <a:srgbClr val="000000"/>
                </a:solidFill>
                <a:effectLst/>
              </a:rPr>
              <a:t>Customers who have high credit limit seems to be high spenders with more number of credit cards and they prefer to bank online rather visiting the bank or calling bank</a:t>
            </a:r>
          </a:p>
          <a:p>
            <a:pPr marL="171450" indent="-171450" algn="just">
              <a:lnSpc>
                <a:spcPct val="150000"/>
              </a:lnSpc>
              <a:buFont typeface="Arial" panose="020B0604020202020204" pitchFamily="34" charset="0"/>
              <a:buChar char="•"/>
            </a:pPr>
            <a:r>
              <a:rPr lang="en-IN" sz="1200" b="0" i="0" u="none" strike="noStrike" dirty="0">
                <a:solidFill>
                  <a:srgbClr val="000000"/>
                </a:solidFill>
                <a:effectLst/>
              </a:rPr>
              <a:t>Customers who have low credit limit have less number of credit cards and have more calls made to the bank</a:t>
            </a:r>
          </a:p>
          <a:p>
            <a:pPr marL="171450" indent="-171450" algn="just">
              <a:lnSpc>
                <a:spcPct val="150000"/>
              </a:lnSpc>
              <a:buFont typeface="Arial" panose="020B0604020202020204" pitchFamily="34" charset="0"/>
              <a:buChar char="•"/>
            </a:pPr>
            <a:r>
              <a:rPr lang="en-IN" sz="1200" b="0" i="0" u="none" strike="noStrike" dirty="0">
                <a:solidFill>
                  <a:srgbClr val="000000"/>
                </a:solidFill>
                <a:effectLst/>
              </a:rPr>
              <a:t>Customers with medium credit limit have more credit cards when compared to low credit customers and have less calls made to bank as compared to low credit customers but have more visits to bank overall</a:t>
            </a:r>
          </a:p>
          <a:p>
            <a:pPr marL="171450" indent="-171450" algn="just">
              <a:lnSpc>
                <a:spcPct val="150000"/>
              </a:lnSpc>
              <a:buFont typeface="Arial" panose="020B0604020202020204" pitchFamily="34" charset="0"/>
              <a:buChar char="•"/>
            </a:pPr>
            <a:r>
              <a:rPr lang="en-IN" sz="1200" b="0" i="0" u="none" strike="noStrike" dirty="0">
                <a:solidFill>
                  <a:srgbClr val="000000"/>
                </a:solidFill>
                <a:effectLst/>
              </a:rPr>
              <a:t>We can tailor contact methods to these customer preferences. Online/phone users will probably prefer email/text notifications, while in-person users mail prefer mail notifications and upselling (when at the bank location). Since online users tend to have (and presumably use) the most credit, these may be the demographic we want to target with our next ad campaign</a:t>
            </a:r>
          </a:p>
        </p:txBody>
      </p:sp>
    </p:spTree>
    <p:extLst>
      <p:ext uri="{BB962C8B-B14F-4D97-AF65-F5344CB8AC3E}">
        <p14:creationId xmlns:p14="http://schemas.microsoft.com/office/powerpoint/2010/main" val="401771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6337" y="410144"/>
            <a:ext cx="7836048" cy="505267"/>
          </a:xfrm>
          <a:prstGeom prst="rect">
            <a:avLst/>
          </a:prstGeom>
        </p:spPr>
        <p:txBody>
          <a:bodyPr vert="horz" wrap="square" lIns="0" tIns="12700" rIns="0" bIns="0" rtlCol="0">
            <a:spAutoFit/>
          </a:bodyPr>
          <a:lstStyle/>
          <a:p>
            <a:r>
              <a:rPr lang="en-IN" sz="3200" dirty="0">
                <a:latin typeface="+mn-lt"/>
              </a:rPr>
              <a:t>RECOMMENDATIONS TO BANK:</a:t>
            </a:r>
            <a:endParaRPr lang="en-IN" sz="1800" dirty="0">
              <a:latin typeface="+mn-lt"/>
            </a:endParaRPr>
          </a:p>
        </p:txBody>
      </p:sp>
      <p:sp>
        <p:nvSpPr>
          <p:cNvPr id="3" name="object 3"/>
          <p:cNvSpPr txBox="1"/>
          <p:nvPr/>
        </p:nvSpPr>
        <p:spPr>
          <a:xfrm>
            <a:off x="3795915" y="1565283"/>
            <a:ext cx="4676470" cy="3031471"/>
          </a:xfrm>
          <a:prstGeom prst="rect">
            <a:avLst/>
          </a:prstGeom>
        </p:spPr>
        <p:txBody>
          <a:bodyPr vert="horz" wrap="square" lIns="0" tIns="8890" rIns="0" bIns="0" rtlCol="0">
            <a:spAutoFit/>
          </a:bodyPr>
          <a:lstStyle/>
          <a:p>
            <a:pPr marL="171450" indent="-171450" algn="just">
              <a:lnSpc>
                <a:spcPct val="150000"/>
              </a:lnSpc>
              <a:buFont typeface="Arial" panose="020B0604020202020204" pitchFamily="34" charset="0"/>
              <a:buChar char="•"/>
            </a:pPr>
            <a:r>
              <a:rPr lang="en-IN" sz="1200" dirty="0"/>
              <a:t>Whereas customers with comparatively low credit limit make visits to bank more often, hence they can either be prompted with benefits of online banking or can be catered with in-bank offers/services and flyers</a:t>
            </a:r>
          </a:p>
          <a:p>
            <a:pPr marL="171450" indent="-171450" algn="just">
              <a:lnSpc>
                <a:spcPct val="150000"/>
              </a:lnSpc>
              <a:buFont typeface="Arial" panose="020B0604020202020204" pitchFamily="34" charset="0"/>
              <a:buChar char="•"/>
            </a:pPr>
            <a:r>
              <a:rPr lang="en-IN" sz="1200" dirty="0"/>
              <a:t>Customers with low credit limits have less frequency on online platform, they can be marketed with benefits of online banking and/or make customer call </a:t>
            </a:r>
            <a:r>
              <a:rPr lang="en-IN" sz="1200" dirty="0" err="1"/>
              <a:t>center</a:t>
            </a:r>
            <a:r>
              <a:rPr lang="en-IN" sz="1200" dirty="0"/>
              <a:t> reps aware of promotions and offers so that they can target this segment of customers</a:t>
            </a:r>
          </a:p>
          <a:p>
            <a:pPr marL="171450" indent="-171450" algn="just">
              <a:lnSpc>
                <a:spcPct val="150000"/>
              </a:lnSpc>
              <a:buFont typeface="Arial" panose="020B0604020202020204" pitchFamily="34" charset="0"/>
              <a:buChar char="•"/>
            </a:pPr>
            <a:r>
              <a:rPr lang="en-IN" sz="1200" dirty="0"/>
              <a:t>Based on how bank wants to promote its products and services, a segment of customers can be targeted as we know their </a:t>
            </a:r>
            <a:r>
              <a:rPr lang="en-IN" sz="1200" dirty="0" err="1"/>
              <a:t>prefered</a:t>
            </a:r>
            <a:r>
              <a:rPr lang="en-IN" sz="1200" dirty="0"/>
              <a:t> mode of </a:t>
            </a:r>
            <a:r>
              <a:rPr lang="en-IN" sz="1200" dirty="0" err="1"/>
              <a:t>commmunication</a:t>
            </a:r>
            <a:r>
              <a:rPr lang="en-IN" sz="1200" dirty="0"/>
              <a:t> with bank</a:t>
            </a:r>
          </a:p>
          <a:p>
            <a:pPr marL="184150" marR="233045" indent="-171450" algn="just">
              <a:lnSpc>
                <a:spcPct val="150000"/>
              </a:lnSpc>
              <a:spcBef>
                <a:spcPts val="70"/>
              </a:spcBef>
              <a:buFont typeface="Arial" panose="020B0604020202020204" pitchFamily="34" charset="0"/>
              <a:buChar char="•"/>
              <a:tabLst>
                <a:tab pos="205104" algn="l"/>
              </a:tabLst>
            </a:pPr>
            <a:endParaRPr sz="1200" dirty="0">
              <a:latin typeface="Verdana"/>
              <a:cs typeface="Verdana"/>
            </a:endParaRPr>
          </a:p>
        </p:txBody>
      </p:sp>
      <p:grpSp>
        <p:nvGrpSpPr>
          <p:cNvPr id="4" name="object 4"/>
          <p:cNvGrpSpPr/>
          <p:nvPr/>
        </p:nvGrpSpPr>
        <p:grpSpPr>
          <a:xfrm>
            <a:off x="816490" y="1640611"/>
            <a:ext cx="2726690" cy="2975610"/>
            <a:chOff x="816490" y="1640611"/>
            <a:chExt cx="2726690" cy="2975610"/>
          </a:xfrm>
        </p:grpSpPr>
        <p:sp>
          <p:nvSpPr>
            <p:cNvPr id="5" name="object 5"/>
            <p:cNvSpPr/>
            <p:nvPr/>
          </p:nvSpPr>
          <p:spPr>
            <a:xfrm>
              <a:off x="2433193" y="1855139"/>
              <a:ext cx="11430" cy="4445"/>
            </a:xfrm>
            <a:custGeom>
              <a:avLst/>
              <a:gdLst/>
              <a:ahLst/>
              <a:cxnLst/>
              <a:rect l="l" t="t" r="r" b="b"/>
              <a:pathLst>
                <a:path w="11430" h="4444">
                  <a:moveTo>
                    <a:pt x="4356" y="0"/>
                  </a:moveTo>
                  <a:lnTo>
                    <a:pt x="0" y="0"/>
                  </a:lnTo>
                  <a:lnTo>
                    <a:pt x="4356" y="2209"/>
                  </a:lnTo>
                  <a:lnTo>
                    <a:pt x="10845" y="4356"/>
                  </a:lnTo>
                  <a:lnTo>
                    <a:pt x="8699" y="2209"/>
                  </a:lnTo>
                  <a:lnTo>
                    <a:pt x="4356" y="0"/>
                  </a:lnTo>
                  <a:close/>
                </a:path>
              </a:pathLst>
            </a:custGeom>
            <a:solidFill>
              <a:srgbClr val="EBEBEB"/>
            </a:solidFill>
          </p:spPr>
          <p:txBody>
            <a:bodyPr wrap="square" lIns="0" tIns="0" rIns="0" bIns="0" rtlCol="0"/>
            <a:lstStyle/>
            <a:p>
              <a:endParaRPr/>
            </a:p>
          </p:txBody>
        </p:sp>
        <p:sp>
          <p:nvSpPr>
            <p:cNvPr id="6" name="object 6"/>
            <p:cNvSpPr/>
            <p:nvPr/>
          </p:nvSpPr>
          <p:spPr>
            <a:xfrm>
              <a:off x="2452687" y="1755482"/>
              <a:ext cx="117475" cy="165100"/>
            </a:xfrm>
            <a:custGeom>
              <a:avLst/>
              <a:gdLst/>
              <a:ahLst/>
              <a:cxnLst/>
              <a:rect l="l" t="t" r="r" b="b"/>
              <a:pathLst>
                <a:path w="117475" h="165100">
                  <a:moveTo>
                    <a:pt x="21691" y="132207"/>
                  </a:moveTo>
                  <a:lnTo>
                    <a:pt x="19545" y="130009"/>
                  </a:lnTo>
                  <a:lnTo>
                    <a:pt x="0" y="164693"/>
                  </a:lnTo>
                  <a:lnTo>
                    <a:pt x="21691" y="132207"/>
                  </a:lnTo>
                  <a:close/>
                </a:path>
                <a:path w="117475" h="165100">
                  <a:moveTo>
                    <a:pt x="117068" y="6489"/>
                  </a:moveTo>
                  <a:lnTo>
                    <a:pt x="110578" y="0"/>
                  </a:lnTo>
                  <a:lnTo>
                    <a:pt x="62890" y="65036"/>
                  </a:lnTo>
                  <a:lnTo>
                    <a:pt x="69380" y="67183"/>
                  </a:lnTo>
                  <a:lnTo>
                    <a:pt x="117068" y="6489"/>
                  </a:lnTo>
                  <a:close/>
                </a:path>
              </a:pathLst>
            </a:custGeom>
            <a:solidFill>
              <a:srgbClr val="37474F"/>
            </a:solidFill>
          </p:spPr>
          <p:txBody>
            <a:bodyPr wrap="square" lIns="0" tIns="0" rIns="0" bIns="0" rtlCol="0"/>
            <a:lstStyle/>
            <a:p>
              <a:endParaRPr/>
            </a:p>
          </p:txBody>
        </p:sp>
        <p:sp>
          <p:nvSpPr>
            <p:cNvPr id="7" name="object 7"/>
            <p:cNvSpPr/>
            <p:nvPr/>
          </p:nvSpPr>
          <p:spPr>
            <a:xfrm>
              <a:off x="816483" y="1907539"/>
              <a:ext cx="2347595" cy="2346960"/>
            </a:xfrm>
            <a:custGeom>
              <a:avLst/>
              <a:gdLst/>
              <a:ahLst/>
              <a:cxnLst/>
              <a:rect l="l" t="t" r="r" b="b"/>
              <a:pathLst>
                <a:path w="2347595" h="2346960">
                  <a:moveTo>
                    <a:pt x="2347099" y="0"/>
                  </a:moveTo>
                  <a:lnTo>
                    <a:pt x="0" y="0"/>
                  </a:lnTo>
                  <a:lnTo>
                    <a:pt x="0" y="25400"/>
                  </a:lnTo>
                  <a:lnTo>
                    <a:pt x="0" y="2319020"/>
                  </a:lnTo>
                  <a:lnTo>
                    <a:pt x="0" y="2346960"/>
                  </a:lnTo>
                  <a:lnTo>
                    <a:pt x="2347099" y="2346960"/>
                  </a:lnTo>
                  <a:lnTo>
                    <a:pt x="2347099" y="2319020"/>
                  </a:lnTo>
                  <a:lnTo>
                    <a:pt x="25984" y="2319020"/>
                  </a:lnTo>
                  <a:lnTo>
                    <a:pt x="25984" y="25400"/>
                  </a:lnTo>
                  <a:lnTo>
                    <a:pt x="2347099" y="25400"/>
                  </a:lnTo>
                  <a:lnTo>
                    <a:pt x="2347099" y="0"/>
                  </a:lnTo>
                  <a:close/>
                </a:path>
                <a:path w="2347595" h="2346960">
                  <a:moveTo>
                    <a:pt x="2347112" y="25628"/>
                  </a:moveTo>
                  <a:lnTo>
                    <a:pt x="2318918" y="25628"/>
                  </a:lnTo>
                  <a:lnTo>
                    <a:pt x="2318918" y="2318562"/>
                  </a:lnTo>
                  <a:lnTo>
                    <a:pt x="2347112" y="2318562"/>
                  </a:lnTo>
                  <a:lnTo>
                    <a:pt x="2347112" y="25628"/>
                  </a:lnTo>
                  <a:close/>
                </a:path>
              </a:pathLst>
            </a:custGeom>
            <a:solidFill>
              <a:srgbClr val="EBEBEB"/>
            </a:solidFill>
          </p:spPr>
          <p:txBody>
            <a:bodyPr wrap="square" lIns="0" tIns="0" rIns="0" bIns="0" rtlCol="0"/>
            <a:lstStyle/>
            <a:p>
              <a:endParaRPr/>
            </a:p>
          </p:txBody>
        </p:sp>
        <p:sp>
          <p:nvSpPr>
            <p:cNvPr id="8" name="object 8"/>
            <p:cNvSpPr/>
            <p:nvPr/>
          </p:nvSpPr>
          <p:spPr>
            <a:xfrm>
              <a:off x="948830" y="1989505"/>
              <a:ext cx="136374" cy="13747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227462" y="1989505"/>
              <a:ext cx="135158" cy="13747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505623" y="1989505"/>
              <a:ext cx="136563" cy="136563"/>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829484" y="2178047"/>
              <a:ext cx="2321560" cy="28575"/>
            </a:xfrm>
            <a:custGeom>
              <a:avLst/>
              <a:gdLst/>
              <a:ahLst/>
              <a:cxnLst/>
              <a:rect l="l" t="t" r="r" b="b"/>
              <a:pathLst>
                <a:path w="2321560" h="28575">
                  <a:moveTo>
                    <a:pt x="2321052" y="0"/>
                  </a:moveTo>
                  <a:lnTo>
                    <a:pt x="0" y="0"/>
                  </a:lnTo>
                  <a:lnTo>
                    <a:pt x="0" y="28197"/>
                  </a:lnTo>
                  <a:lnTo>
                    <a:pt x="2321052" y="28197"/>
                  </a:lnTo>
                  <a:lnTo>
                    <a:pt x="2321052" y="0"/>
                  </a:lnTo>
                  <a:close/>
                </a:path>
              </a:pathLst>
            </a:custGeom>
            <a:solidFill>
              <a:srgbClr val="EBEBEB"/>
            </a:solidFill>
          </p:spPr>
          <p:txBody>
            <a:bodyPr wrap="square" lIns="0" tIns="0" rIns="0" bIns="0" rtlCol="0"/>
            <a:lstStyle/>
            <a:p>
              <a:endParaRPr/>
            </a:p>
          </p:txBody>
        </p:sp>
        <p:sp>
          <p:nvSpPr>
            <p:cNvPr id="12" name="object 12"/>
            <p:cNvSpPr/>
            <p:nvPr/>
          </p:nvSpPr>
          <p:spPr>
            <a:xfrm>
              <a:off x="842477" y="1640611"/>
              <a:ext cx="2700327" cy="2975603"/>
            </a:xfrm>
            <a:prstGeom prst="rect">
              <a:avLst/>
            </a:prstGeom>
            <a:blipFill>
              <a:blip r:embed="rId5" cstate="print"/>
              <a:stretch>
                <a:fillRect/>
              </a:stretch>
            </a:blipFill>
          </p:spPr>
          <p:txBody>
            <a:bodyPr wrap="square" lIns="0" tIns="0" rIns="0" bIns="0" rtlCol="0"/>
            <a:lstStyle/>
            <a:p>
              <a:endParaRPr/>
            </a:p>
          </p:txBody>
        </p:sp>
      </p:grpSp>
      <p:sp>
        <p:nvSpPr>
          <p:cNvPr id="13" name="object 13"/>
          <p:cNvSpPr/>
          <p:nvPr/>
        </p:nvSpPr>
        <p:spPr>
          <a:xfrm>
            <a:off x="0" y="1172876"/>
            <a:ext cx="3457575" cy="131445"/>
          </a:xfrm>
          <a:custGeom>
            <a:avLst/>
            <a:gdLst/>
            <a:ahLst/>
            <a:cxnLst/>
            <a:rect l="l" t="t" r="r" b="b"/>
            <a:pathLst>
              <a:path w="3457575" h="131444">
                <a:moveTo>
                  <a:pt x="3457498" y="0"/>
                </a:moveTo>
                <a:lnTo>
                  <a:pt x="0" y="0"/>
                </a:lnTo>
                <a:lnTo>
                  <a:pt x="0" y="131400"/>
                </a:lnTo>
                <a:lnTo>
                  <a:pt x="3457498" y="131400"/>
                </a:lnTo>
                <a:lnTo>
                  <a:pt x="3457498" y="0"/>
                </a:lnTo>
                <a:close/>
              </a:path>
            </a:pathLst>
          </a:custGeom>
          <a:solidFill>
            <a:srgbClr val="FFC727"/>
          </a:solidFill>
        </p:spPr>
        <p:txBody>
          <a:bodyPr wrap="square" lIns="0" tIns="0" rIns="0" bIns="0" rtlCol="0"/>
          <a:lstStyle/>
          <a:p>
            <a:endParaRPr/>
          </a:p>
        </p:txBody>
      </p:sp>
      <p:sp>
        <p:nvSpPr>
          <p:cNvPr id="14" name="object 14"/>
          <p:cNvSpPr/>
          <p:nvPr/>
        </p:nvSpPr>
        <p:spPr>
          <a:xfrm>
            <a:off x="8725496" y="2528697"/>
            <a:ext cx="419100" cy="2614930"/>
          </a:xfrm>
          <a:custGeom>
            <a:avLst/>
            <a:gdLst/>
            <a:ahLst/>
            <a:cxnLst/>
            <a:rect l="l" t="t" r="r" b="b"/>
            <a:pathLst>
              <a:path w="419100" h="2614929">
                <a:moveTo>
                  <a:pt x="418500" y="0"/>
                </a:moveTo>
                <a:lnTo>
                  <a:pt x="0" y="0"/>
                </a:lnTo>
                <a:lnTo>
                  <a:pt x="0" y="2614803"/>
                </a:lnTo>
                <a:lnTo>
                  <a:pt x="418500" y="2614803"/>
                </a:lnTo>
                <a:lnTo>
                  <a:pt x="418500" y="0"/>
                </a:lnTo>
                <a:close/>
              </a:path>
            </a:pathLst>
          </a:custGeom>
          <a:solidFill>
            <a:srgbClr val="455A64"/>
          </a:solid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783" y="253243"/>
            <a:ext cx="7836048" cy="505267"/>
          </a:xfrm>
          <a:prstGeom prst="rect">
            <a:avLst/>
          </a:prstGeom>
        </p:spPr>
        <p:txBody>
          <a:bodyPr vert="horz" wrap="square" lIns="0" tIns="12700" rIns="0" bIns="0" rtlCol="0">
            <a:spAutoFit/>
          </a:bodyPr>
          <a:lstStyle/>
          <a:p>
            <a:r>
              <a:rPr lang="en-IN" sz="3200" dirty="0">
                <a:latin typeface="+mn-lt"/>
              </a:rPr>
              <a:t>RECOMMENDATIONS TO BANK</a:t>
            </a:r>
            <a:endParaRPr lang="en-IN" sz="1800" dirty="0">
              <a:latin typeface="+mn-lt"/>
            </a:endParaRPr>
          </a:p>
        </p:txBody>
      </p:sp>
      <p:sp>
        <p:nvSpPr>
          <p:cNvPr id="3" name="object 3"/>
          <p:cNvSpPr txBox="1"/>
          <p:nvPr/>
        </p:nvSpPr>
        <p:spPr>
          <a:xfrm>
            <a:off x="3929661" y="1703783"/>
            <a:ext cx="4676470" cy="2754472"/>
          </a:xfrm>
          <a:prstGeom prst="rect">
            <a:avLst/>
          </a:prstGeom>
        </p:spPr>
        <p:txBody>
          <a:bodyPr vert="horz" wrap="square" lIns="0" tIns="8890" rIns="0" bIns="0" rtlCol="0">
            <a:spAutoFit/>
          </a:bodyPr>
          <a:lstStyle/>
          <a:p>
            <a:pPr marL="171450" indent="-171450" algn="just">
              <a:lnSpc>
                <a:spcPct val="150000"/>
              </a:lnSpc>
              <a:buFont typeface="Arial" panose="020B0604020202020204" pitchFamily="34" charset="0"/>
              <a:buChar char="•"/>
            </a:pPr>
            <a:r>
              <a:rPr lang="en-IN" sz="1200" dirty="0"/>
              <a:t>As we see there are three (3) categories/segments of customers with each segment having a preference for communication channel with bank, it is recommended that products are marketed to specific segment of customers through their preferred channel. Also, additional services can be provided based on how they connect with bank and also based on their spending pattern which can deduced from average credit limit.</a:t>
            </a:r>
          </a:p>
          <a:p>
            <a:pPr marL="171450" indent="-171450" algn="just">
              <a:lnSpc>
                <a:spcPct val="150000"/>
              </a:lnSpc>
              <a:buFont typeface="Arial" panose="020B0604020202020204" pitchFamily="34" charset="0"/>
              <a:buChar char="•"/>
            </a:pPr>
            <a:r>
              <a:rPr lang="en-IN" sz="1200" dirty="0"/>
              <a:t>Customers with high credit limit tend to </a:t>
            </a:r>
            <a:r>
              <a:rPr lang="en-IN" sz="1200" dirty="0" err="1"/>
              <a:t>vist</a:t>
            </a:r>
            <a:r>
              <a:rPr lang="en-IN" sz="1200" dirty="0"/>
              <a:t> online. Hence they can be targeted for online campaigns, coupons and accordingly products and services can be offered to them</a:t>
            </a:r>
          </a:p>
          <a:p>
            <a:pPr marL="184150" marR="233045" indent="-171450" algn="just">
              <a:lnSpc>
                <a:spcPct val="150000"/>
              </a:lnSpc>
              <a:spcBef>
                <a:spcPts val="70"/>
              </a:spcBef>
              <a:buFont typeface="Arial" panose="020B0604020202020204" pitchFamily="34" charset="0"/>
              <a:buChar char="•"/>
              <a:tabLst>
                <a:tab pos="205104" algn="l"/>
              </a:tabLst>
            </a:pPr>
            <a:endParaRPr sz="1200" dirty="0">
              <a:latin typeface="Verdana"/>
              <a:cs typeface="Verdana"/>
            </a:endParaRPr>
          </a:p>
        </p:txBody>
      </p:sp>
      <p:grpSp>
        <p:nvGrpSpPr>
          <p:cNvPr id="4" name="object 4"/>
          <p:cNvGrpSpPr/>
          <p:nvPr/>
        </p:nvGrpSpPr>
        <p:grpSpPr>
          <a:xfrm>
            <a:off x="816490" y="1640611"/>
            <a:ext cx="2726690" cy="2975610"/>
            <a:chOff x="816490" y="1640611"/>
            <a:chExt cx="2726690" cy="2975610"/>
          </a:xfrm>
        </p:grpSpPr>
        <p:sp>
          <p:nvSpPr>
            <p:cNvPr id="5" name="object 5"/>
            <p:cNvSpPr/>
            <p:nvPr/>
          </p:nvSpPr>
          <p:spPr>
            <a:xfrm>
              <a:off x="2433193" y="1855139"/>
              <a:ext cx="11430" cy="4445"/>
            </a:xfrm>
            <a:custGeom>
              <a:avLst/>
              <a:gdLst/>
              <a:ahLst/>
              <a:cxnLst/>
              <a:rect l="l" t="t" r="r" b="b"/>
              <a:pathLst>
                <a:path w="11430" h="4444">
                  <a:moveTo>
                    <a:pt x="4356" y="0"/>
                  </a:moveTo>
                  <a:lnTo>
                    <a:pt x="0" y="0"/>
                  </a:lnTo>
                  <a:lnTo>
                    <a:pt x="4356" y="2209"/>
                  </a:lnTo>
                  <a:lnTo>
                    <a:pt x="10845" y="4356"/>
                  </a:lnTo>
                  <a:lnTo>
                    <a:pt x="8699" y="2209"/>
                  </a:lnTo>
                  <a:lnTo>
                    <a:pt x="4356" y="0"/>
                  </a:lnTo>
                  <a:close/>
                </a:path>
              </a:pathLst>
            </a:custGeom>
            <a:solidFill>
              <a:srgbClr val="EBEBEB"/>
            </a:solidFill>
          </p:spPr>
          <p:txBody>
            <a:bodyPr wrap="square" lIns="0" tIns="0" rIns="0" bIns="0" rtlCol="0"/>
            <a:lstStyle/>
            <a:p>
              <a:endParaRPr/>
            </a:p>
          </p:txBody>
        </p:sp>
        <p:sp>
          <p:nvSpPr>
            <p:cNvPr id="6" name="object 6"/>
            <p:cNvSpPr/>
            <p:nvPr/>
          </p:nvSpPr>
          <p:spPr>
            <a:xfrm>
              <a:off x="2452687" y="1755482"/>
              <a:ext cx="117475" cy="165100"/>
            </a:xfrm>
            <a:custGeom>
              <a:avLst/>
              <a:gdLst/>
              <a:ahLst/>
              <a:cxnLst/>
              <a:rect l="l" t="t" r="r" b="b"/>
              <a:pathLst>
                <a:path w="117475" h="165100">
                  <a:moveTo>
                    <a:pt x="21691" y="132207"/>
                  </a:moveTo>
                  <a:lnTo>
                    <a:pt x="19545" y="130009"/>
                  </a:lnTo>
                  <a:lnTo>
                    <a:pt x="0" y="164693"/>
                  </a:lnTo>
                  <a:lnTo>
                    <a:pt x="21691" y="132207"/>
                  </a:lnTo>
                  <a:close/>
                </a:path>
                <a:path w="117475" h="165100">
                  <a:moveTo>
                    <a:pt x="117068" y="6489"/>
                  </a:moveTo>
                  <a:lnTo>
                    <a:pt x="110578" y="0"/>
                  </a:lnTo>
                  <a:lnTo>
                    <a:pt x="62890" y="65036"/>
                  </a:lnTo>
                  <a:lnTo>
                    <a:pt x="69380" y="67183"/>
                  </a:lnTo>
                  <a:lnTo>
                    <a:pt x="117068" y="6489"/>
                  </a:lnTo>
                  <a:close/>
                </a:path>
              </a:pathLst>
            </a:custGeom>
            <a:solidFill>
              <a:srgbClr val="37474F"/>
            </a:solidFill>
          </p:spPr>
          <p:txBody>
            <a:bodyPr wrap="square" lIns="0" tIns="0" rIns="0" bIns="0" rtlCol="0"/>
            <a:lstStyle/>
            <a:p>
              <a:endParaRPr/>
            </a:p>
          </p:txBody>
        </p:sp>
        <p:sp>
          <p:nvSpPr>
            <p:cNvPr id="7" name="object 7"/>
            <p:cNvSpPr/>
            <p:nvPr/>
          </p:nvSpPr>
          <p:spPr>
            <a:xfrm>
              <a:off x="816483" y="1907539"/>
              <a:ext cx="2347595" cy="2346960"/>
            </a:xfrm>
            <a:custGeom>
              <a:avLst/>
              <a:gdLst/>
              <a:ahLst/>
              <a:cxnLst/>
              <a:rect l="l" t="t" r="r" b="b"/>
              <a:pathLst>
                <a:path w="2347595" h="2346960">
                  <a:moveTo>
                    <a:pt x="2347099" y="0"/>
                  </a:moveTo>
                  <a:lnTo>
                    <a:pt x="0" y="0"/>
                  </a:lnTo>
                  <a:lnTo>
                    <a:pt x="0" y="25400"/>
                  </a:lnTo>
                  <a:lnTo>
                    <a:pt x="0" y="2319020"/>
                  </a:lnTo>
                  <a:lnTo>
                    <a:pt x="0" y="2346960"/>
                  </a:lnTo>
                  <a:lnTo>
                    <a:pt x="2347099" y="2346960"/>
                  </a:lnTo>
                  <a:lnTo>
                    <a:pt x="2347099" y="2319020"/>
                  </a:lnTo>
                  <a:lnTo>
                    <a:pt x="25984" y="2319020"/>
                  </a:lnTo>
                  <a:lnTo>
                    <a:pt x="25984" y="25400"/>
                  </a:lnTo>
                  <a:lnTo>
                    <a:pt x="2347099" y="25400"/>
                  </a:lnTo>
                  <a:lnTo>
                    <a:pt x="2347099" y="0"/>
                  </a:lnTo>
                  <a:close/>
                </a:path>
                <a:path w="2347595" h="2346960">
                  <a:moveTo>
                    <a:pt x="2347112" y="25628"/>
                  </a:moveTo>
                  <a:lnTo>
                    <a:pt x="2318918" y="25628"/>
                  </a:lnTo>
                  <a:lnTo>
                    <a:pt x="2318918" y="2318562"/>
                  </a:lnTo>
                  <a:lnTo>
                    <a:pt x="2347112" y="2318562"/>
                  </a:lnTo>
                  <a:lnTo>
                    <a:pt x="2347112" y="25628"/>
                  </a:lnTo>
                  <a:close/>
                </a:path>
              </a:pathLst>
            </a:custGeom>
            <a:solidFill>
              <a:srgbClr val="EBEBEB"/>
            </a:solidFill>
          </p:spPr>
          <p:txBody>
            <a:bodyPr wrap="square" lIns="0" tIns="0" rIns="0" bIns="0" rtlCol="0"/>
            <a:lstStyle/>
            <a:p>
              <a:endParaRPr/>
            </a:p>
          </p:txBody>
        </p:sp>
        <p:sp>
          <p:nvSpPr>
            <p:cNvPr id="8" name="object 8"/>
            <p:cNvSpPr/>
            <p:nvPr/>
          </p:nvSpPr>
          <p:spPr>
            <a:xfrm>
              <a:off x="948830" y="1989505"/>
              <a:ext cx="136374" cy="13747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227462" y="1989505"/>
              <a:ext cx="135158" cy="13747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505623" y="1989505"/>
              <a:ext cx="136563" cy="136563"/>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829484" y="2178047"/>
              <a:ext cx="2321560" cy="28575"/>
            </a:xfrm>
            <a:custGeom>
              <a:avLst/>
              <a:gdLst/>
              <a:ahLst/>
              <a:cxnLst/>
              <a:rect l="l" t="t" r="r" b="b"/>
              <a:pathLst>
                <a:path w="2321560" h="28575">
                  <a:moveTo>
                    <a:pt x="2321052" y="0"/>
                  </a:moveTo>
                  <a:lnTo>
                    <a:pt x="0" y="0"/>
                  </a:lnTo>
                  <a:lnTo>
                    <a:pt x="0" y="28197"/>
                  </a:lnTo>
                  <a:lnTo>
                    <a:pt x="2321052" y="28197"/>
                  </a:lnTo>
                  <a:lnTo>
                    <a:pt x="2321052" y="0"/>
                  </a:lnTo>
                  <a:close/>
                </a:path>
              </a:pathLst>
            </a:custGeom>
            <a:solidFill>
              <a:srgbClr val="EBEBEB"/>
            </a:solidFill>
          </p:spPr>
          <p:txBody>
            <a:bodyPr wrap="square" lIns="0" tIns="0" rIns="0" bIns="0" rtlCol="0"/>
            <a:lstStyle/>
            <a:p>
              <a:endParaRPr/>
            </a:p>
          </p:txBody>
        </p:sp>
        <p:sp>
          <p:nvSpPr>
            <p:cNvPr id="12" name="object 12"/>
            <p:cNvSpPr/>
            <p:nvPr/>
          </p:nvSpPr>
          <p:spPr>
            <a:xfrm>
              <a:off x="842477" y="1640611"/>
              <a:ext cx="2700327" cy="2975603"/>
            </a:xfrm>
            <a:prstGeom prst="rect">
              <a:avLst/>
            </a:prstGeom>
            <a:blipFill>
              <a:blip r:embed="rId5" cstate="print"/>
              <a:stretch>
                <a:fillRect/>
              </a:stretch>
            </a:blipFill>
          </p:spPr>
          <p:txBody>
            <a:bodyPr wrap="square" lIns="0" tIns="0" rIns="0" bIns="0" rtlCol="0"/>
            <a:lstStyle/>
            <a:p>
              <a:endParaRPr/>
            </a:p>
          </p:txBody>
        </p:sp>
      </p:grpSp>
      <p:sp>
        <p:nvSpPr>
          <p:cNvPr id="13" name="object 13"/>
          <p:cNvSpPr/>
          <p:nvPr/>
        </p:nvSpPr>
        <p:spPr>
          <a:xfrm>
            <a:off x="0" y="1172876"/>
            <a:ext cx="3457575" cy="131445"/>
          </a:xfrm>
          <a:custGeom>
            <a:avLst/>
            <a:gdLst/>
            <a:ahLst/>
            <a:cxnLst/>
            <a:rect l="l" t="t" r="r" b="b"/>
            <a:pathLst>
              <a:path w="3457575" h="131444">
                <a:moveTo>
                  <a:pt x="3457498" y="0"/>
                </a:moveTo>
                <a:lnTo>
                  <a:pt x="0" y="0"/>
                </a:lnTo>
                <a:lnTo>
                  <a:pt x="0" y="131400"/>
                </a:lnTo>
                <a:lnTo>
                  <a:pt x="3457498" y="131400"/>
                </a:lnTo>
                <a:lnTo>
                  <a:pt x="3457498" y="0"/>
                </a:lnTo>
                <a:close/>
              </a:path>
            </a:pathLst>
          </a:custGeom>
          <a:solidFill>
            <a:srgbClr val="FFC727"/>
          </a:solidFill>
        </p:spPr>
        <p:txBody>
          <a:bodyPr wrap="square" lIns="0" tIns="0" rIns="0" bIns="0" rtlCol="0"/>
          <a:lstStyle/>
          <a:p>
            <a:endParaRPr/>
          </a:p>
        </p:txBody>
      </p:sp>
      <p:sp>
        <p:nvSpPr>
          <p:cNvPr id="14" name="object 14"/>
          <p:cNvSpPr/>
          <p:nvPr/>
        </p:nvSpPr>
        <p:spPr>
          <a:xfrm>
            <a:off x="8725496" y="2528697"/>
            <a:ext cx="419100" cy="2614930"/>
          </a:xfrm>
          <a:custGeom>
            <a:avLst/>
            <a:gdLst/>
            <a:ahLst/>
            <a:cxnLst/>
            <a:rect l="l" t="t" r="r" b="b"/>
            <a:pathLst>
              <a:path w="419100" h="2614929">
                <a:moveTo>
                  <a:pt x="418500" y="0"/>
                </a:moveTo>
                <a:lnTo>
                  <a:pt x="0" y="0"/>
                </a:lnTo>
                <a:lnTo>
                  <a:pt x="0" y="2614803"/>
                </a:lnTo>
                <a:lnTo>
                  <a:pt x="418500" y="2614803"/>
                </a:lnTo>
                <a:lnTo>
                  <a:pt x="418500" y="0"/>
                </a:lnTo>
                <a:close/>
              </a:path>
            </a:pathLst>
          </a:custGeom>
          <a:solidFill>
            <a:srgbClr val="455A64"/>
          </a:solidFill>
        </p:spPr>
        <p:txBody>
          <a:bodyPr wrap="square" lIns="0" tIns="0" rIns="0" bIns="0" rtlCol="0"/>
          <a:lstStyle/>
          <a:p>
            <a:endParaRPr/>
          </a:p>
        </p:txBody>
      </p:sp>
    </p:spTree>
    <p:extLst>
      <p:ext uri="{BB962C8B-B14F-4D97-AF65-F5344CB8AC3E}">
        <p14:creationId xmlns:p14="http://schemas.microsoft.com/office/powerpoint/2010/main" val="1050511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96623" y="3339414"/>
            <a:ext cx="2776220" cy="725805"/>
          </a:xfrm>
          <a:prstGeom prst="rect">
            <a:avLst/>
          </a:prstGeom>
        </p:spPr>
        <p:txBody>
          <a:bodyPr vert="horz" wrap="square" lIns="0" tIns="5080" rIns="0" bIns="0" rtlCol="0">
            <a:spAutoFit/>
          </a:bodyPr>
          <a:lstStyle/>
          <a:p>
            <a:pPr marL="243840" indent="-244475" algn="r">
              <a:lnSpc>
                <a:spcPts val="1430"/>
              </a:lnSpc>
              <a:spcBef>
                <a:spcPts val="40"/>
              </a:spcBef>
            </a:pPr>
            <a:r>
              <a:rPr sz="1200" b="1" spc="-155" dirty="0">
                <a:solidFill>
                  <a:srgbClr val="FFC727"/>
                </a:solidFill>
                <a:latin typeface="Verdana"/>
                <a:cs typeface="Verdana"/>
              </a:rPr>
              <a:t>CREDITS:</a:t>
            </a:r>
            <a:r>
              <a:rPr sz="1200" b="1" spc="-185" dirty="0">
                <a:solidFill>
                  <a:srgbClr val="FFC727"/>
                </a:solidFill>
                <a:latin typeface="Verdana"/>
                <a:cs typeface="Verdana"/>
              </a:rPr>
              <a:t> </a:t>
            </a:r>
            <a:r>
              <a:rPr sz="1200" spc="-65" dirty="0">
                <a:latin typeface="Verdana"/>
                <a:cs typeface="Verdana"/>
              </a:rPr>
              <a:t>This</a:t>
            </a:r>
            <a:r>
              <a:rPr sz="1200" spc="-204" dirty="0">
                <a:latin typeface="Verdana"/>
                <a:cs typeface="Verdana"/>
              </a:rPr>
              <a:t> </a:t>
            </a:r>
            <a:r>
              <a:rPr sz="1200" spc="-70" dirty="0">
                <a:latin typeface="Verdana"/>
                <a:cs typeface="Verdana"/>
              </a:rPr>
              <a:t>presentation</a:t>
            </a:r>
            <a:r>
              <a:rPr sz="1200" spc="-204" dirty="0">
                <a:latin typeface="Verdana"/>
                <a:cs typeface="Verdana"/>
              </a:rPr>
              <a:t> </a:t>
            </a:r>
            <a:r>
              <a:rPr sz="1200" spc="-80" dirty="0">
                <a:latin typeface="Verdana"/>
                <a:cs typeface="Verdana"/>
              </a:rPr>
              <a:t>template</a:t>
            </a:r>
            <a:r>
              <a:rPr sz="1200" spc="-200" dirty="0">
                <a:latin typeface="Verdana"/>
                <a:cs typeface="Verdana"/>
              </a:rPr>
              <a:t> </a:t>
            </a:r>
            <a:r>
              <a:rPr sz="1200" spc="-95" dirty="0">
                <a:latin typeface="Verdana"/>
                <a:cs typeface="Verdana"/>
              </a:rPr>
              <a:t>was </a:t>
            </a:r>
            <a:r>
              <a:rPr sz="1200" spc="-55" dirty="0">
                <a:latin typeface="Verdana"/>
                <a:cs typeface="Verdana"/>
              </a:rPr>
              <a:t> </a:t>
            </a:r>
            <a:r>
              <a:rPr sz="1200" spc="-70" dirty="0">
                <a:latin typeface="Verdana"/>
                <a:cs typeface="Verdana"/>
              </a:rPr>
              <a:t>created</a:t>
            </a:r>
            <a:r>
              <a:rPr sz="1200" spc="-210" dirty="0">
                <a:latin typeface="Verdana"/>
                <a:cs typeface="Verdana"/>
              </a:rPr>
              <a:t> </a:t>
            </a:r>
            <a:r>
              <a:rPr sz="1200" spc="-95" dirty="0">
                <a:latin typeface="Verdana"/>
                <a:cs typeface="Verdana"/>
              </a:rPr>
              <a:t>by</a:t>
            </a:r>
            <a:r>
              <a:rPr sz="1200" spc="-204" dirty="0">
                <a:latin typeface="Verdana"/>
                <a:cs typeface="Verdana"/>
              </a:rPr>
              <a:t> </a:t>
            </a:r>
            <a:r>
              <a:rPr sz="1200" b="1" spc="-160" dirty="0">
                <a:solidFill>
                  <a:srgbClr val="263238"/>
                </a:solidFill>
                <a:latin typeface="Verdana"/>
                <a:cs typeface="Verdana"/>
                <a:hlinkClick r:id="rId2"/>
              </a:rPr>
              <a:t>Slidesgo</a:t>
            </a:r>
            <a:r>
              <a:rPr sz="1200" spc="-160" dirty="0">
                <a:latin typeface="Verdana"/>
                <a:cs typeface="Verdana"/>
              </a:rPr>
              <a:t>,</a:t>
            </a:r>
            <a:r>
              <a:rPr sz="1200" spc="-210" dirty="0">
                <a:latin typeface="Verdana"/>
                <a:cs typeface="Verdana"/>
              </a:rPr>
              <a:t> </a:t>
            </a:r>
            <a:r>
              <a:rPr sz="1200" spc="-70" dirty="0">
                <a:latin typeface="Verdana"/>
                <a:cs typeface="Verdana"/>
              </a:rPr>
              <a:t>including</a:t>
            </a:r>
            <a:r>
              <a:rPr sz="1200" spc="-204" dirty="0">
                <a:latin typeface="Verdana"/>
                <a:cs typeface="Verdana"/>
              </a:rPr>
              <a:t> </a:t>
            </a:r>
            <a:r>
              <a:rPr sz="1200" spc="-70" dirty="0">
                <a:latin typeface="Verdana"/>
                <a:cs typeface="Verdana"/>
              </a:rPr>
              <a:t>icons</a:t>
            </a:r>
            <a:r>
              <a:rPr sz="1200" spc="-210" dirty="0">
                <a:latin typeface="Verdana"/>
                <a:cs typeface="Verdana"/>
              </a:rPr>
              <a:t> </a:t>
            </a:r>
            <a:r>
              <a:rPr sz="1200" spc="-95" dirty="0">
                <a:latin typeface="Verdana"/>
                <a:cs typeface="Verdana"/>
              </a:rPr>
              <a:t>by </a:t>
            </a:r>
            <a:r>
              <a:rPr sz="1200" spc="-60" dirty="0">
                <a:latin typeface="Verdana"/>
                <a:cs typeface="Verdana"/>
              </a:rPr>
              <a:t> </a:t>
            </a:r>
            <a:r>
              <a:rPr sz="1200" b="1" spc="-135" dirty="0">
                <a:solidFill>
                  <a:srgbClr val="263238"/>
                </a:solidFill>
                <a:latin typeface="Verdana"/>
                <a:cs typeface="Verdana"/>
                <a:hlinkClick r:id="rId3"/>
              </a:rPr>
              <a:t>Flaticon</a:t>
            </a:r>
            <a:r>
              <a:rPr sz="1200" spc="-135" dirty="0">
                <a:latin typeface="Verdana"/>
                <a:cs typeface="Verdana"/>
              </a:rPr>
              <a:t>,</a:t>
            </a:r>
            <a:r>
              <a:rPr sz="1200" spc="-195" dirty="0">
                <a:latin typeface="Verdana"/>
                <a:cs typeface="Verdana"/>
              </a:rPr>
              <a:t> </a:t>
            </a:r>
            <a:r>
              <a:rPr sz="1200" spc="-95" dirty="0">
                <a:latin typeface="Verdana"/>
                <a:cs typeface="Verdana"/>
              </a:rPr>
              <a:t>and</a:t>
            </a:r>
            <a:r>
              <a:rPr sz="1200" spc="-195" dirty="0">
                <a:latin typeface="Verdana"/>
                <a:cs typeface="Verdana"/>
              </a:rPr>
              <a:t> </a:t>
            </a:r>
            <a:r>
              <a:rPr sz="1200" spc="-75" dirty="0">
                <a:latin typeface="Verdana"/>
                <a:cs typeface="Verdana"/>
              </a:rPr>
              <a:t>infographics</a:t>
            </a:r>
            <a:r>
              <a:rPr sz="1200" spc="-195" dirty="0">
                <a:latin typeface="Verdana"/>
                <a:cs typeface="Verdana"/>
              </a:rPr>
              <a:t> </a:t>
            </a:r>
            <a:r>
              <a:rPr sz="1200" spc="-30" dirty="0">
                <a:latin typeface="Verdana"/>
                <a:cs typeface="Verdana"/>
              </a:rPr>
              <a:t>&amp;</a:t>
            </a:r>
            <a:r>
              <a:rPr sz="1200" spc="-195" dirty="0">
                <a:latin typeface="Verdana"/>
                <a:cs typeface="Verdana"/>
              </a:rPr>
              <a:t> </a:t>
            </a:r>
            <a:r>
              <a:rPr sz="1200" spc="-110" dirty="0">
                <a:latin typeface="Verdana"/>
                <a:cs typeface="Verdana"/>
              </a:rPr>
              <a:t>images</a:t>
            </a:r>
            <a:r>
              <a:rPr sz="1200" spc="-195" dirty="0">
                <a:latin typeface="Verdana"/>
                <a:cs typeface="Verdana"/>
              </a:rPr>
              <a:t> </a:t>
            </a:r>
            <a:r>
              <a:rPr sz="1200" spc="-95" dirty="0">
                <a:latin typeface="Verdana"/>
                <a:cs typeface="Verdana"/>
              </a:rPr>
              <a:t>by </a:t>
            </a:r>
            <a:r>
              <a:rPr sz="1200" spc="-60" dirty="0">
                <a:latin typeface="Verdana"/>
                <a:cs typeface="Verdana"/>
              </a:rPr>
              <a:t> </a:t>
            </a:r>
            <a:r>
              <a:rPr sz="1200" b="1" spc="-140" dirty="0">
                <a:solidFill>
                  <a:srgbClr val="263238"/>
                </a:solidFill>
                <a:latin typeface="Verdana"/>
                <a:cs typeface="Verdana"/>
                <a:hlinkClick r:id="rId4"/>
              </a:rPr>
              <a:t>Freepik</a:t>
            </a:r>
            <a:r>
              <a:rPr sz="1200" b="1" spc="-190" dirty="0">
                <a:solidFill>
                  <a:srgbClr val="263238"/>
                </a:solidFill>
                <a:latin typeface="Verdana"/>
                <a:cs typeface="Verdana"/>
                <a:hlinkClick r:id="rId4"/>
              </a:rPr>
              <a:t> </a:t>
            </a:r>
            <a:r>
              <a:rPr sz="1200" spc="-95" dirty="0">
                <a:latin typeface="Verdana"/>
                <a:cs typeface="Verdana"/>
              </a:rPr>
              <a:t>and</a:t>
            </a:r>
            <a:r>
              <a:rPr sz="1200" spc="-204" dirty="0">
                <a:latin typeface="Verdana"/>
                <a:cs typeface="Verdana"/>
              </a:rPr>
              <a:t> </a:t>
            </a:r>
            <a:r>
              <a:rPr sz="1200" spc="-60" dirty="0">
                <a:latin typeface="Verdana"/>
                <a:cs typeface="Verdana"/>
              </a:rPr>
              <a:t>illustrations</a:t>
            </a:r>
            <a:r>
              <a:rPr sz="1200" spc="-204" dirty="0">
                <a:latin typeface="Verdana"/>
                <a:cs typeface="Verdana"/>
              </a:rPr>
              <a:t> </a:t>
            </a:r>
            <a:r>
              <a:rPr sz="1200" spc="-95" dirty="0">
                <a:latin typeface="Verdana"/>
                <a:cs typeface="Verdana"/>
              </a:rPr>
              <a:t>by</a:t>
            </a:r>
            <a:r>
              <a:rPr sz="1200" spc="-204" dirty="0">
                <a:latin typeface="Verdana"/>
                <a:cs typeface="Verdana"/>
              </a:rPr>
              <a:t> </a:t>
            </a:r>
            <a:r>
              <a:rPr sz="1200" b="1" spc="-145" dirty="0">
                <a:solidFill>
                  <a:srgbClr val="263238"/>
                </a:solidFill>
                <a:latin typeface="Verdana"/>
                <a:cs typeface="Verdana"/>
                <a:hlinkClick r:id="rId5"/>
              </a:rPr>
              <a:t>Stories</a:t>
            </a:r>
            <a:endParaRPr sz="1200">
              <a:latin typeface="Verdana"/>
              <a:cs typeface="Verdana"/>
            </a:endParaRPr>
          </a:p>
        </p:txBody>
      </p:sp>
      <p:sp>
        <p:nvSpPr>
          <p:cNvPr id="3" name="object 3"/>
          <p:cNvSpPr txBox="1">
            <a:spLocks noGrp="1"/>
          </p:cNvSpPr>
          <p:nvPr>
            <p:ph type="title"/>
          </p:nvPr>
        </p:nvSpPr>
        <p:spPr>
          <a:xfrm>
            <a:off x="4502141" y="1371926"/>
            <a:ext cx="4234815" cy="874598"/>
          </a:xfrm>
          <a:prstGeom prst="rect">
            <a:avLst/>
          </a:prstGeom>
        </p:spPr>
        <p:txBody>
          <a:bodyPr vert="horz" wrap="square" lIns="0" tIns="12700" rIns="0" bIns="0" rtlCol="0">
            <a:spAutoFit/>
          </a:bodyPr>
          <a:lstStyle/>
          <a:p>
            <a:pPr marL="12700">
              <a:lnSpc>
                <a:spcPct val="100000"/>
              </a:lnSpc>
              <a:spcBef>
                <a:spcPts val="100"/>
              </a:spcBef>
              <a:tabLst>
                <a:tab pos="853440" algn="l"/>
                <a:tab pos="4221480" algn="l"/>
              </a:tabLst>
            </a:pPr>
            <a:r>
              <a:rPr lang="en-IN" sz="5600" u="heavy" dirty="0">
                <a:uFill>
                  <a:solidFill>
                    <a:srgbClr val="455A64"/>
                  </a:solidFill>
                </a:uFill>
                <a:latin typeface="Times New Roman"/>
                <a:cs typeface="Times New Roman"/>
              </a:rPr>
              <a:t> 	</a:t>
            </a:r>
            <a:r>
              <a:rPr lang="en-IN" sz="3200" u="heavy" dirty="0">
                <a:uFill>
                  <a:solidFill>
                    <a:srgbClr val="455A64"/>
                  </a:solidFill>
                </a:uFill>
                <a:latin typeface="+mn-lt"/>
              </a:rPr>
              <a:t>THANK YOU!</a:t>
            </a:r>
            <a:r>
              <a:rPr lang="en-IN" sz="5600" u="heavy" dirty="0">
                <a:uFill>
                  <a:solidFill>
                    <a:srgbClr val="455A64"/>
                  </a:solidFill>
                </a:uFill>
              </a:rPr>
              <a:t>	</a:t>
            </a:r>
            <a:endParaRPr sz="5600" dirty="0">
              <a:latin typeface="Times New Roman"/>
              <a:cs typeface="Times New Roman"/>
            </a:endParaRPr>
          </a:p>
        </p:txBody>
      </p:sp>
      <p:grpSp>
        <p:nvGrpSpPr>
          <p:cNvPr id="4" name="object 4"/>
          <p:cNvGrpSpPr/>
          <p:nvPr/>
        </p:nvGrpSpPr>
        <p:grpSpPr>
          <a:xfrm>
            <a:off x="374972" y="784110"/>
            <a:ext cx="3790950" cy="3728720"/>
            <a:chOff x="374972" y="784110"/>
            <a:chExt cx="3790950" cy="3728720"/>
          </a:xfrm>
        </p:grpSpPr>
        <p:sp>
          <p:nvSpPr>
            <p:cNvPr id="5" name="object 5"/>
            <p:cNvSpPr/>
            <p:nvPr/>
          </p:nvSpPr>
          <p:spPr>
            <a:xfrm>
              <a:off x="546724" y="1045406"/>
              <a:ext cx="3457575" cy="131445"/>
            </a:xfrm>
            <a:custGeom>
              <a:avLst/>
              <a:gdLst/>
              <a:ahLst/>
              <a:cxnLst/>
              <a:rect l="l" t="t" r="r" b="b"/>
              <a:pathLst>
                <a:path w="3457575" h="131444">
                  <a:moveTo>
                    <a:pt x="3457498" y="0"/>
                  </a:moveTo>
                  <a:lnTo>
                    <a:pt x="0" y="0"/>
                  </a:lnTo>
                  <a:lnTo>
                    <a:pt x="0" y="131400"/>
                  </a:lnTo>
                  <a:lnTo>
                    <a:pt x="3457498" y="131400"/>
                  </a:lnTo>
                  <a:lnTo>
                    <a:pt x="3457498" y="0"/>
                  </a:lnTo>
                  <a:close/>
                </a:path>
              </a:pathLst>
            </a:custGeom>
            <a:solidFill>
              <a:srgbClr val="FFC727"/>
            </a:solidFill>
          </p:spPr>
          <p:txBody>
            <a:bodyPr wrap="square" lIns="0" tIns="0" rIns="0" bIns="0" rtlCol="0"/>
            <a:lstStyle/>
            <a:p>
              <a:endParaRPr/>
            </a:p>
          </p:txBody>
        </p:sp>
        <p:sp>
          <p:nvSpPr>
            <p:cNvPr id="6" name="object 6"/>
            <p:cNvSpPr/>
            <p:nvPr/>
          </p:nvSpPr>
          <p:spPr>
            <a:xfrm>
              <a:off x="1763255" y="784110"/>
              <a:ext cx="383540" cy="494665"/>
            </a:xfrm>
            <a:custGeom>
              <a:avLst/>
              <a:gdLst/>
              <a:ahLst/>
              <a:cxnLst/>
              <a:rect l="l" t="t" r="r" b="b"/>
              <a:pathLst>
                <a:path w="383539" h="494665">
                  <a:moveTo>
                    <a:pt x="249148" y="0"/>
                  </a:moveTo>
                  <a:lnTo>
                    <a:pt x="208767" y="7042"/>
                  </a:lnTo>
                  <a:lnTo>
                    <a:pt x="164947" y="28867"/>
                  </a:lnTo>
                  <a:lnTo>
                    <a:pt x="129980" y="55872"/>
                  </a:lnTo>
                  <a:lnTo>
                    <a:pt x="97744" y="89198"/>
                  </a:lnTo>
                  <a:lnTo>
                    <a:pt x="68923" y="127563"/>
                  </a:lnTo>
                  <a:lnTo>
                    <a:pt x="44202" y="169684"/>
                  </a:lnTo>
                  <a:lnTo>
                    <a:pt x="24265" y="214280"/>
                  </a:lnTo>
                  <a:lnTo>
                    <a:pt x="9796" y="260067"/>
                  </a:lnTo>
                  <a:lnTo>
                    <a:pt x="1479" y="305764"/>
                  </a:lnTo>
                  <a:lnTo>
                    <a:pt x="0" y="350088"/>
                  </a:lnTo>
                  <a:lnTo>
                    <a:pt x="5499" y="389983"/>
                  </a:lnTo>
                  <a:lnTo>
                    <a:pt x="35286" y="447570"/>
                  </a:lnTo>
                  <a:lnTo>
                    <a:pt x="91782" y="484606"/>
                  </a:lnTo>
                  <a:lnTo>
                    <a:pt x="133832" y="494487"/>
                  </a:lnTo>
                  <a:lnTo>
                    <a:pt x="153553" y="492741"/>
                  </a:lnTo>
                  <a:lnTo>
                    <a:pt x="195933" y="478547"/>
                  </a:lnTo>
                  <a:lnTo>
                    <a:pt x="253178" y="438917"/>
                  </a:lnTo>
                  <a:lnTo>
                    <a:pt x="285414" y="405519"/>
                  </a:lnTo>
                  <a:lnTo>
                    <a:pt x="314235" y="367053"/>
                  </a:lnTo>
                  <a:lnTo>
                    <a:pt x="338956" y="324815"/>
                  </a:lnTo>
                  <a:lnTo>
                    <a:pt x="358893" y="280103"/>
                  </a:lnTo>
                  <a:lnTo>
                    <a:pt x="373362" y="234214"/>
                  </a:lnTo>
                  <a:lnTo>
                    <a:pt x="381679" y="188445"/>
                  </a:lnTo>
                  <a:lnTo>
                    <a:pt x="383158" y="144094"/>
                  </a:lnTo>
                  <a:lnTo>
                    <a:pt x="377649" y="104472"/>
                  </a:lnTo>
                  <a:lnTo>
                    <a:pt x="347604" y="46703"/>
                  </a:lnTo>
                  <a:lnTo>
                    <a:pt x="291388" y="9575"/>
                  </a:lnTo>
                  <a:lnTo>
                    <a:pt x="249148" y="0"/>
                  </a:lnTo>
                  <a:close/>
                </a:path>
              </a:pathLst>
            </a:custGeom>
            <a:solidFill>
              <a:srgbClr val="37474F"/>
            </a:solidFill>
          </p:spPr>
          <p:txBody>
            <a:bodyPr wrap="square" lIns="0" tIns="0" rIns="0" bIns="0" rtlCol="0"/>
            <a:lstStyle/>
            <a:p>
              <a:endParaRPr/>
            </a:p>
          </p:txBody>
        </p:sp>
        <p:sp>
          <p:nvSpPr>
            <p:cNvPr id="7" name="object 7"/>
            <p:cNvSpPr/>
            <p:nvPr/>
          </p:nvSpPr>
          <p:spPr>
            <a:xfrm>
              <a:off x="1762594" y="972629"/>
              <a:ext cx="90170" cy="294640"/>
            </a:xfrm>
            <a:custGeom>
              <a:avLst/>
              <a:gdLst/>
              <a:ahLst/>
              <a:cxnLst/>
              <a:rect l="l" t="t" r="r" b="b"/>
              <a:pathLst>
                <a:path w="90169" h="294640">
                  <a:moveTo>
                    <a:pt x="84315" y="290855"/>
                  </a:moveTo>
                  <a:lnTo>
                    <a:pt x="86131" y="292036"/>
                  </a:lnTo>
                  <a:lnTo>
                    <a:pt x="87972" y="293141"/>
                  </a:lnTo>
                  <a:lnTo>
                    <a:pt x="89865" y="294157"/>
                  </a:lnTo>
                  <a:lnTo>
                    <a:pt x="84315" y="290855"/>
                  </a:lnTo>
                  <a:close/>
                </a:path>
                <a:path w="90169" h="294640">
                  <a:moveTo>
                    <a:pt x="35306" y="0"/>
                  </a:moveTo>
                  <a:lnTo>
                    <a:pt x="19148" y="40264"/>
                  </a:lnTo>
                  <a:lnTo>
                    <a:pt x="7556" y="81260"/>
                  </a:lnTo>
                  <a:lnTo>
                    <a:pt x="1012" y="122018"/>
                  </a:lnTo>
                  <a:lnTo>
                    <a:pt x="0" y="161569"/>
                  </a:lnTo>
                  <a:lnTo>
                    <a:pt x="5788" y="201090"/>
                  </a:lnTo>
                  <a:lnTo>
                    <a:pt x="17894" y="233494"/>
                  </a:lnTo>
                  <a:lnTo>
                    <a:pt x="35658" y="258419"/>
                  </a:lnTo>
                  <a:lnTo>
                    <a:pt x="58419" y="275501"/>
                  </a:lnTo>
                  <a:lnTo>
                    <a:pt x="84315" y="290855"/>
                  </a:lnTo>
                  <a:lnTo>
                    <a:pt x="64577" y="273270"/>
                  </a:lnTo>
                  <a:lnTo>
                    <a:pt x="49215" y="248918"/>
                  </a:lnTo>
                  <a:lnTo>
                    <a:pt x="38831" y="218201"/>
                  </a:lnTo>
                  <a:lnTo>
                    <a:pt x="34023" y="181521"/>
                  </a:lnTo>
                  <a:lnTo>
                    <a:pt x="35016" y="142063"/>
                  </a:lnTo>
                  <a:lnTo>
                    <a:pt x="41486" y="101460"/>
                  </a:lnTo>
                  <a:lnTo>
                    <a:pt x="52891" y="60495"/>
                  </a:lnTo>
                  <a:lnTo>
                    <a:pt x="68694" y="19951"/>
                  </a:lnTo>
                  <a:lnTo>
                    <a:pt x="35306" y="0"/>
                  </a:lnTo>
                  <a:close/>
                </a:path>
              </a:pathLst>
            </a:custGeom>
            <a:solidFill>
              <a:srgbClr val="263238"/>
            </a:solidFill>
          </p:spPr>
          <p:txBody>
            <a:bodyPr wrap="square" lIns="0" tIns="0" rIns="0" bIns="0" rtlCol="0"/>
            <a:lstStyle/>
            <a:p>
              <a:endParaRPr/>
            </a:p>
          </p:txBody>
        </p:sp>
        <p:sp>
          <p:nvSpPr>
            <p:cNvPr id="8" name="object 8"/>
            <p:cNvSpPr/>
            <p:nvPr/>
          </p:nvSpPr>
          <p:spPr>
            <a:xfrm>
              <a:off x="1796618" y="803529"/>
              <a:ext cx="349885" cy="474980"/>
            </a:xfrm>
            <a:custGeom>
              <a:avLst/>
              <a:gdLst/>
              <a:ahLst/>
              <a:cxnLst/>
              <a:rect l="l" t="t" r="r" b="b"/>
              <a:pathLst>
                <a:path w="349885" h="474980">
                  <a:moveTo>
                    <a:pt x="249135" y="0"/>
                  </a:moveTo>
                  <a:lnTo>
                    <a:pt x="208472" y="7067"/>
                  </a:lnTo>
                  <a:lnTo>
                    <a:pt x="164312" y="28765"/>
                  </a:lnTo>
                  <a:lnTo>
                    <a:pt x="129372" y="55771"/>
                  </a:lnTo>
                  <a:lnTo>
                    <a:pt x="97208" y="89104"/>
                  </a:lnTo>
                  <a:lnTo>
                    <a:pt x="68489" y="127491"/>
                  </a:lnTo>
                  <a:lnTo>
                    <a:pt x="43884" y="169657"/>
                  </a:lnTo>
                  <a:lnTo>
                    <a:pt x="24064" y="214328"/>
                  </a:lnTo>
                  <a:lnTo>
                    <a:pt x="9696" y="260228"/>
                  </a:lnTo>
                  <a:lnTo>
                    <a:pt x="1452" y="306084"/>
                  </a:lnTo>
                  <a:lnTo>
                    <a:pt x="0" y="350621"/>
                  </a:lnTo>
                  <a:lnTo>
                    <a:pt x="9214" y="403419"/>
                  </a:lnTo>
                  <a:lnTo>
                    <a:pt x="30254" y="442345"/>
                  </a:lnTo>
                  <a:lnTo>
                    <a:pt x="61186" y="466420"/>
                  </a:lnTo>
                  <a:lnTo>
                    <a:pt x="100075" y="474662"/>
                  </a:lnTo>
                  <a:lnTo>
                    <a:pt x="119858" y="472911"/>
                  </a:lnTo>
                  <a:lnTo>
                    <a:pt x="162423" y="458621"/>
                  </a:lnTo>
                  <a:lnTo>
                    <a:pt x="219815" y="418890"/>
                  </a:lnTo>
                  <a:lnTo>
                    <a:pt x="252051" y="385555"/>
                  </a:lnTo>
                  <a:lnTo>
                    <a:pt x="280872" y="347167"/>
                  </a:lnTo>
                  <a:lnTo>
                    <a:pt x="305593" y="305000"/>
                  </a:lnTo>
                  <a:lnTo>
                    <a:pt x="325531" y="260328"/>
                  </a:lnTo>
                  <a:lnTo>
                    <a:pt x="340000" y="214428"/>
                  </a:lnTo>
                  <a:lnTo>
                    <a:pt x="348316" y="168574"/>
                  </a:lnTo>
                  <a:lnTo>
                    <a:pt x="349796" y="124040"/>
                  </a:lnTo>
                  <a:lnTo>
                    <a:pt x="340315" y="71242"/>
                  </a:lnTo>
                  <a:lnTo>
                    <a:pt x="319097" y="32316"/>
                  </a:lnTo>
                  <a:lnTo>
                    <a:pt x="288063" y="8242"/>
                  </a:lnTo>
                  <a:lnTo>
                    <a:pt x="249135" y="0"/>
                  </a:lnTo>
                  <a:close/>
                </a:path>
              </a:pathLst>
            </a:custGeom>
            <a:solidFill>
              <a:srgbClr val="455A64"/>
            </a:solidFill>
          </p:spPr>
          <p:txBody>
            <a:bodyPr wrap="square" lIns="0" tIns="0" rIns="0" bIns="0" rtlCol="0"/>
            <a:lstStyle/>
            <a:p>
              <a:endParaRPr/>
            </a:p>
          </p:txBody>
        </p:sp>
        <p:sp>
          <p:nvSpPr>
            <p:cNvPr id="9" name="object 9"/>
            <p:cNvSpPr/>
            <p:nvPr/>
          </p:nvSpPr>
          <p:spPr>
            <a:xfrm>
              <a:off x="1832559" y="840562"/>
              <a:ext cx="277495" cy="401320"/>
            </a:xfrm>
            <a:custGeom>
              <a:avLst/>
              <a:gdLst/>
              <a:ahLst/>
              <a:cxnLst/>
              <a:rect l="l" t="t" r="r" b="b"/>
              <a:pathLst>
                <a:path w="277494" h="401319">
                  <a:moveTo>
                    <a:pt x="213918" y="0"/>
                  </a:moveTo>
                  <a:lnTo>
                    <a:pt x="162322" y="13957"/>
                  </a:lnTo>
                  <a:lnTo>
                    <a:pt x="112943" y="50734"/>
                  </a:lnTo>
                  <a:lnTo>
                    <a:pt x="80759" y="86348"/>
                  </a:lnTo>
                  <a:lnTo>
                    <a:pt x="52662" y="127602"/>
                  </a:lnTo>
                  <a:lnTo>
                    <a:pt x="29595" y="172629"/>
                  </a:lnTo>
                  <a:lnTo>
                    <a:pt x="12501" y="219560"/>
                  </a:lnTo>
                  <a:lnTo>
                    <a:pt x="2321" y="266526"/>
                  </a:lnTo>
                  <a:lnTo>
                    <a:pt x="0" y="311658"/>
                  </a:lnTo>
                  <a:lnTo>
                    <a:pt x="3029" y="337097"/>
                  </a:lnTo>
                  <a:lnTo>
                    <a:pt x="12522" y="366602"/>
                  </a:lnTo>
                  <a:lnTo>
                    <a:pt x="31939" y="391019"/>
                  </a:lnTo>
                  <a:lnTo>
                    <a:pt x="64744" y="401193"/>
                  </a:lnTo>
                  <a:lnTo>
                    <a:pt x="68033" y="401116"/>
                  </a:lnTo>
                  <a:lnTo>
                    <a:pt x="114966" y="386643"/>
                  </a:lnTo>
                  <a:lnTo>
                    <a:pt x="164374" y="350051"/>
                  </a:lnTo>
                  <a:lnTo>
                    <a:pt x="196640" y="314516"/>
                  </a:lnTo>
                  <a:lnTo>
                    <a:pt x="224829" y="273249"/>
                  </a:lnTo>
                  <a:lnTo>
                    <a:pt x="247964" y="228154"/>
                  </a:lnTo>
                  <a:lnTo>
                    <a:pt x="265068" y="181135"/>
                  </a:lnTo>
                  <a:lnTo>
                    <a:pt x="275165" y="134095"/>
                  </a:lnTo>
                  <a:lnTo>
                    <a:pt x="277279" y="88938"/>
                  </a:lnTo>
                  <a:lnTo>
                    <a:pt x="274295" y="63645"/>
                  </a:lnTo>
                  <a:lnTo>
                    <a:pt x="264977" y="34339"/>
                  </a:lnTo>
                  <a:lnTo>
                    <a:pt x="245969" y="10097"/>
                  </a:lnTo>
                  <a:lnTo>
                    <a:pt x="213918" y="0"/>
                  </a:lnTo>
                  <a:close/>
                </a:path>
              </a:pathLst>
            </a:custGeom>
            <a:solidFill>
              <a:srgbClr val="FAFAFA"/>
            </a:solidFill>
          </p:spPr>
          <p:txBody>
            <a:bodyPr wrap="square" lIns="0" tIns="0" rIns="0" bIns="0" rtlCol="0"/>
            <a:lstStyle/>
            <a:p>
              <a:endParaRPr/>
            </a:p>
          </p:txBody>
        </p:sp>
        <p:sp>
          <p:nvSpPr>
            <p:cNvPr id="10" name="object 10"/>
            <p:cNvSpPr/>
            <p:nvPr/>
          </p:nvSpPr>
          <p:spPr>
            <a:xfrm>
              <a:off x="1923707" y="904252"/>
              <a:ext cx="92430" cy="24113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74972" y="953731"/>
              <a:ext cx="3790445" cy="3558543"/>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037971" y="2077834"/>
              <a:ext cx="2026920" cy="1160145"/>
            </a:xfrm>
            <a:custGeom>
              <a:avLst/>
              <a:gdLst/>
              <a:ahLst/>
              <a:cxnLst/>
              <a:rect l="l" t="t" r="r" b="b"/>
              <a:pathLst>
                <a:path w="2026920" h="1160145">
                  <a:moveTo>
                    <a:pt x="2026589" y="374002"/>
                  </a:moveTo>
                  <a:lnTo>
                    <a:pt x="1379626" y="0"/>
                  </a:lnTo>
                  <a:lnTo>
                    <a:pt x="1369199" y="6045"/>
                  </a:lnTo>
                  <a:lnTo>
                    <a:pt x="1358760" y="0"/>
                  </a:lnTo>
                  <a:lnTo>
                    <a:pt x="0" y="786599"/>
                  </a:lnTo>
                  <a:lnTo>
                    <a:pt x="647623" y="1159941"/>
                  </a:lnTo>
                  <a:lnTo>
                    <a:pt x="658025" y="1153922"/>
                  </a:lnTo>
                  <a:lnTo>
                    <a:pt x="668489" y="1159941"/>
                  </a:lnTo>
                  <a:lnTo>
                    <a:pt x="2026589" y="374002"/>
                  </a:lnTo>
                  <a:close/>
                </a:path>
              </a:pathLst>
            </a:custGeom>
            <a:solidFill>
              <a:srgbClr val="FFC100"/>
            </a:solidFill>
          </p:spPr>
          <p:txBody>
            <a:bodyPr wrap="square" lIns="0" tIns="0" rIns="0" bIns="0" rtlCol="0"/>
            <a:lstStyle/>
            <a:p>
              <a:endParaRPr/>
            </a:p>
          </p:txBody>
        </p:sp>
        <p:sp>
          <p:nvSpPr>
            <p:cNvPr id="13" name="object 13"/>
            <p:cNvSpPr/>
            <p:nvPr/>
          </p:nvSpPr>
          <p:spPr>
            <a:xfrm>
              <a:off x="600266" y="1819224"/>
              <a:ext cx="2443415" cy="2440725"/>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2378748" y="1087361"/>
              <a:ext cx="668782" cy="601522"/>
            </a:xfrm>
            <a:prstGeom prst="rect">
              <a:avLst/>
            </a:prstGeom>
            <a:blipFill>
              <a:blip r:embed="rId9" cstate="print"/>
              <a:stretch>
                <a:fillRect/>
              </a:stretch>
            </a:blipFill>
          </p:spPr>
          <p:txBody>
            <a:bodyPr wrap="square" lIns="0" tIns="0" rIns="0" bIns="0" rtlCol="0"/>
            <a:lstStyle/>
            <a:p>
              <a:endParaRPr/>
            </a:p>
          </p:txBody>
        </p:sp>
      </p:grpSp>
      <p:sp>
        <p:nvSpPr>
          <p:cNvPr id="15" name="object 15"/>
          <p:cNvSpPr/>
          <p:nvPr/>
        </p:nvSpPr>
        <p:spPr>
          <a:xfrm>
            <a:off x="5580824" y="3262950"/>
            <a:ext cx="3217900" cy="818300"/>
          </a:xfrm>
          <a:prstGeom prst="rect">
            <a:avLst/>
          </a:prstGeom>
          <a:blipFill>
            <a:blip r:embed="rId10" cstate="print"/>
            <a:stretch>
              <a:fillRect/>
            </a:stretch>
          </a:blipFill>
        </p:spPr>
        <p:txBody>
          <a:bodyPr wrap="square" lIns="0" tIns="0" rIns="0" bIns="0" rtlCol="0"/>
          <a:lstStyle/>
          <a:p>
            <a:endParaRPr/>
          </a:p>
        </p:txBody>
      </p:sp>
      <p:sp>
        <p:nvSpPr>
          <p:cNvPr id="16" name="object 16"/>
          <p:cNvSpPr txBox="1"/>
          <p:nvPr/>
        </p:nvSpPr>
        <p:spPr>
          <a:xfrm>
            <a:off x="4694809" y="2757881"/>
            <a:ext cx="3373120" cy="566822"/>
          </a:xfrm>
          <a:prstGeom prst="rect">
            <a:avLst/>
          </a:prstGeom>
        </p:spPr>
        <p:txBody>
          <a:bodyPr vert="horz" wrap="square" lIns="0" tIns="12700" rIns="0" bIns="0" rtlCol="0">
            <a:spAutoFit/>
          </a:bodyPr>
          <a:lstStyle/>
          <a:p>
            <a:r>
              <a:rPr lang="en-IN" sz="1200" b="1" i="1" dirty="0"/>
              <a:t>“</a:t>
            </a:r>
            <a:r>
              <a:rPr lang="en-IN" sz="1200" i="1" dirty="0"/>
              <a:t>Predicting the future isn’t magic  It’s Artiﬁcial Intelligence.</a:t>
            </a:r>
            <a:r>
              <a:rPr lang="en-IN" sz="1200" b="1" i="1" dirty="0"/>
              <a:t>”</a:t>
            </a:r>
            <a:endParaRPr lang="en-IN" sz="1200" dirty="0"/>
          </a:p>
          <a:p>
            <a:pPr algn="r"/>
            <a:r>
              <a:rPr lang="en-IN" sz="1200" i="1" dirty="0"/>
              <a:t>~Dave Waters</a:t>
            </a:r>
            <a:endParaRPr lang="en-IN"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96012"/>
            <a:ext cx="5029200" cy="505267"/>
          </a:xfrm>
          <a:prstGeom prst="rect">
            <a:avLst/>
          </a:prstGeom>
        </p:spPr>
        <p:txBody>
          <a:bodyPr vert="horz" wrap="square" lIns="0" tIns="12700" rIns="0" bIns="0" rtlCol="0">
            <a:spAutoFit/>
          </a:bodyPr>
          <a:lstStyle/>
          <a:p>
            <a:pPr marL="12700">
              <a:spcBef>
                <a:spcPts val="100"/>
              </a:spcBef>
            </a:pPr>
            <a:r>
              <a:rPr lang="en-IN" sz="3200" dirty="0">
                <a:latin typeface="+mn-lt"/>
              </a:rPr>
              <a:t>BACKGROUND STUDY</a:t>
            </a:r>
            <a:endParaRPr sz="2800" dirty="0">
              <a:latin typeface="+mn-lt"/>
            </a:endParaRPr>
          </a:p>
        </p:txBody>
      </p:sp>
      <p:sp>
        <p:nvSpPr>
          <p:cNvPr id="3" name="object 3"/>
          <p:cNvSpPr txBox="1"/>
          <p:nvPr/>
        </p:nvSpPr>
        <p:spPr>
          <a:xfrm>
            <a:off x="3295650" y="1391881"/>
            <a:ext cx="5467350" cy="2477217"/>
          </a:xfrm>
          <a:prstGeom prst="rect">
            <a:avLst/>
          </a:prstGeom>
        </p:spPr>
        <p:txBody>
          <a:bodyPr vert="horz" wrap="square" lIns="0" tIns="12700" rIns="0" bIns="0" rtlCol="0">
            <a:spAutoFit/>
          </a:bodyPr>
          <a:lstStyle/>
          <a:p>
            <a:pPr lvl="0" algn="just">
              <a:lnSpc>
                <a:spcPct val="150000"/>
              </a:lnSpc>
            </a:pPr>
            <a:r>
              <a:rPr lang="en-IN" sz="1200" dirty="0"/>
              <a:t>	Bank wants to focus on its credit card customer base in the next financial year. They have been advised by their marketing research team, that the penetration in the market can be improved. Based on this input, the Marketing team proposes to run personalised campaigns to target new customers as well as upsell to existing customers. Another insight from the market research was that the customers perceive the support services of the back poorly. Based on this, the Operations team wants to upgrade the service delivery model, to ensure that customers queries are resolved faster. Head of Marketing and Head of Delivery both decide to reach out to the Data Science team for help.</a:t>
            </a:r>
          </a:p>
        </p:txBody>
      </p:sp>
      <p:sp>
        <p:nvSpPr>
          <p:cNvPr id="4" name="object 4"/>
          <p:cNvSpPr/>
          <p:nvPr/>
        </p:nvSpPr>
        <p:spPr>
          <a:xfrm>
            <a:off x="190299" y="1398231"/>
            <a:ext cx="2975343" cy="297534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204476"/>
            <a:ext cx="2614930" cy="344170"/>
          </a:xfrm>
          <a:custGeom>
            <a:avLst/>
            <a:gdLst/>
            <a:ahLst/>
            <a:cxnLst/>
            <a:rect l="l" t="t" r="r" b="b"/>
            <a:pathLst>
              <a:path w="2614930" h="344170">
                <a:moveTo>
                  <a:pt x="2614803" y="0"/>
                </a:moveTo>
                <a:lnTo>
                  <a:pt x="0" y="0"/>
                </a:lnTo>
                <a:lnTo>
                  <a:pt x="0" y="344100"/>
                </a:lnTo>
                <a:lnTo>
                  <a:pt x="2614803" y="344100"/>
                </a:lnTo>
                <a:lnTo>
                  <a:pt x="2614803" y="0"/>
                </a:lnTo>
                <a:close/>
              </a:path>
            </a:pathLst>
          </a:custGeom>
          <a:solidFill>
            <a:srgbClr val="FFC727"/>
          </a:solid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1309549"/>
            <a:ext cx="4098290" cy="505267"/>
          </a:xfrm>
          <a:prstGeom prst="rect">
            <a:avLst/>
          </a:prstGeom>
        </p:spPr>
        <p:txBody>
          <a:bodyPr vert="horz" wrap="square" lIns="0" tIns="12700" rIns="0" bIns="0" rtlCol="0">
            <a:spAutoFit/>
          </a:bodyPr>
          <a:lstStyle/>
          <a:p>
            <a:r>
              <a:rPr lang="en-IN" sz="3200" dirty="0">
                <a:latin typeface="+mn-lt"/>
              </a:rPr>
              <a:t>PROBLEM STATEMENT</a:t>
            </a:r>
          </a:p>
        </p:txBody>
      </p:sp>
      <p:sp>
        <p:nvSpPr>
          <p:cNvPr id="3" name="object 3"/>
          <p:cNvSpPr txBox="1"/>
          <p:nvPr/>
        </p:nvSpPr>
        <p:spPr>
          <a:xfrm>
            <a:off x="588759" y="2318406"/>
            <a:ext cx="4098290" cy="538224"/>
          </a:xfrm>
          <a:prstGeom prst="rect">
            <a:avLst/>
          </a:prstGeom>
        </p:spPr>
        <p:txBody>
          <a:bodyPr vert="horz" wrap="square" lIns="0" tIns="12700" rIns="0" bIns="0" rtlCol="0">
            <a:spAutoFit/>
          </a:bodyPr>
          <a:lstStyle/>
          <a:p>
            <a:pPr algn="just">
              <a:lnSpc>
                <a:spcPct val="150000"/>
              </a:lnSpc>
            </a:pPr>
            <a:r>
              <a:rPr lang="en-IN" sz="1200" dirty="0"/>
              <a:t>To identify different segments in the existing customer based on their spending patterns as well as past interaction with the bank.</a:t>
            </a:r>
            <a:endParaRPr lang="en-IN" sz="1000" dirty="0"/>
          </a:p>
        </p:txBody>
      </p:sp>
      <p:grpSp>
        <p:nvGrpSpPr>
          <p:cNvPr id="4" name="object 4"/>
          <p:cNvGrpSpPr/>
          <p:nvPr/>
        </p:nvGrpSpPr>
        <p:grpSpPr>
          <a:xfrm>
            <a:off x="4687049" y="191924"/>
            <a:ext cx="4457065" cy="4532630"/>
            <a:chOff x="4687049" y="191924"/>
            <a:chExt cx="4457065" cy="4532630"/>
          </a:xfrm>
        </p:grpSpPr>
        <p:sp>
          <p:nvSpPr>
            <p:cNvPr id="5" name="object 5"/>
            <p:cNvSpPr/>
            <p:nvPr/>
          </p:nvSpPr>
          <p:spPr>
            <a:xfrm>
              <a:off x="6529196" y="191924"/>
              <a:ext cx="2614930" cy="346710"/>
            </a:xfrm>
            <a:custGeom>
              <a:avLst/>
              <a:gdLst/>
              <a:ahLst/>
              <a:cxnLst/>
              <a:rect l="l" t="t" r="r" b="b"/>
              <a:pathLst>
                <a:path w="2614929" h="346709">
                  <a:moveTo>
                    <a:pt x="2614803" y="0"/>
                  </a:moveTo>
                  <a:lnTo>
                    <a:pt x="0" y="0"/>
                  </a:lnTo>
                  <a:lnTo>
                    <a:pt x="0" y="346199"/>
                  </a:lnTo>
                  <a:lnTo>
                    <a:pt x="2614803" y="346199"/>
                  </a:lnTo>
                  <a:lnTo>
                    <a:pt x="2614803" y="0"/>
                  </a:lnTo>
                  <a:close/>
                </a:path>
              </a:pathLst>
            </a:custGeom>
            <a:solidFill>
              <a:srgbClr val="FFC727"/>
            </a:solidFill>
          </p:spPr>
          <p:txBody>
            <a:bodyPr wrap="square" lIns="0" tIns="0" rIns="0" bIns="0" rtlCol="0"/>
            <a:lstStyle/>
            <a:p>
              <a:endParaRPr/>
            </a:p>
          </p:txBody>
        </p:sp>
        <p:sp>
          <p:nvSpPr>
            <p:cNvPr id="6" name="object 6"/>
            <p:cNvSpPr/>
            <p:nvPr/>
          </p:nvSpPr>
          <p:spPr>
            <a:xfrm>
              <a:off x="4687049" y="419474"/>
              <a:ext cx="4304550" cy="4304550"/>
            </a:xfrm>
            <a:prstGeom prst="rect">
              <a:avLst/>
            </a:prstGeom>
            <a:blipFill>
              <a:blip r:embed="rId2" cstate="print"/>
              <a:stretch>
                <a:fillRect/>
              </a:stretch>
            </a:blipFill>
          </p:spPr>
          <p:txBody>
            <a:bodyPr wrap="square" lIns="0" tIns="0" rIns="0" bIns="0" rtlCol="0"/>
            <a:lstStyle/>
            <a:p>
              <a:endParaRPr/>
            </a:p>
          </p:txBody>
        </p:sp>
      </p:grpSp>
      <p:sp>
        <p:nvSpPr>
          <p:cNvPr id="7" name="object 7"/>
          <p:cNvSpPr/>
          <p:nvPr/>
        </p:nvSpPr>
        <p:spPr>
          <a:xfrm>
            <a:off x="983398" y="1919508"/>
            <a:ext cx="3032760" cy="10795"/>
          </a:xfrm>
          <a:custGeom>
            <a:avLst/>
            <a:gdLst/>
            <a:ahLst/>
            <a:cxnLst/>
            <a:rect l="l" t="t" r="r" b="b"/>
            <a:pathLst>
              <a:path w="3032760" h="10794">
                <a:moveTo>
                  <a:pt x="0" y="10199"/>
                </a:moveTo>
                <a:lnTo>
                  <a:pt x="3032393" y="0"/>
                </a:lnTo>
              </a:path>
            </a:pathLst>
          </a:custGeom>
          <a:ln w="19049">
            <a:solidFill>
              <a:srgbClr val="455A64"/>
            </a:solidFill>
          </a:ln>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365279"/>
            <a:ext cx="2992927" cy="505267"/>
          </a:xfrm>
          <a:prstGeom prst="rect">
            <a:avLst/>
          </a:prstGeom>
        </p:spPr>
        <p:txBody>
          <a:bodyPr vert="horz" wrap="square" lIns="0" tIns="12700" rIns="0" bIns="0" rtlCol="0">
            <a:spAutoFit/>
          </a:bodyPr>
          <a:lstStyle/>
          <a:p>
            <a:r>
              <a:rPr lang="en-IN" sz="3200" dirty="0">
                <a:latin typeface="+mn-lt"/>
              </a:rPr>
              <a:t>KEY QUESTIONS</a:t>
            </a:r>
          </a:p>
        </p:txBody>
      </p:sp>
      <p:sp>
        <p:nvSpPr>
          <p:cNvPr id="3" name="object 3"/>
          <p:cNvSpPr/>
          <p:nvPr/>
        </p:nvSpPr>
        <p:spPr>
          <a:xfrm>
            <a:off x="6529196" y="191924"/>
            <a:ext cx="2614930" cy="346710"/>
          </a:xfrm>
          <a:custGeom>
            <a:avLst/>
            <a:gdLst/>
            <a:ahLst/>
            <a:cxnLst/>
            <a:rect l="l" t="t" r="r" b="b"/>
            <a:pathLst>
              <a:path w="2614929" h="346709">
                <a:moveTo>
                  <a:pt x="2614803" y="0"/>
                </a:moveTo>
                <a:lnTo>
                  <a:pt x="0" y="0"/>
                </a:lnTo>
                <a:lnTo>
                  <a:pt x="0" y="346199"/>
                </a:lnTo>
                <a:lnTo>
                  <a:pt x="2614803" y="346199"/>
                </a:lnTo>
                <a:lnTo>
                  <a:pt x="2614803" y="0"/>
                </a:lnTo>
                <a:close/>
              </a:path>
            </a:pathLst>
          </a:custGeom>
          <a:solidFill>
            <a:srgbClr val="FFC727"/>
          </a:solidFill>
        </p:spPr>
        <p:txBody>
          <a:bodyPr wrap="square" lIns="0" tIns="0" rIns="0" bIns="0" rtlCol="0"/>
          <a:lstStyle/>
          <a:p>
            <a:endParaRPr/>
          </a:p>
        </p:txBody>
      </p:sp>
      <p:sp>
        <p:nvSpPr>
          <p:cNvPr id="4" name="object 4"/>
          <p:cNvSpPr/>
          <p:nvPr/>
        </p:nvSpPr>
        <p:spPr>
          <a:xfrm>
            <a:off x="5403545" y="727204"/>
            <a:ext cx="3689096" cy="368909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10224" y="1208868"/>
            <a:ext cx="4920615" cy="1445524"/>
          </a:xfrm>
          <a:prstGeom prst="rect">
            <a:avLst/>
          </a:prstGeom>
        </p:spPr>
        <p:txBody>
          <a:bodyPr vert="horz" wrap="square" lIns="0" tIns="19685" rIns="0" bIns="0" rtlCol="0">
            <a:spAutoFit/>
          </a:bodyPr>
          <a:lstStyle/>
          <a:p>
            <a:pPr marL="228600" indent="-228600" algn="just">
              <a:lnSpc>
                <a:spcPct val="200000"/>
              </a:lnSpc>
              <a:buFont typeface="+mj-lt"/>
              <a:buAutoNum type="arabicPeriod"/>
            </a:pPr>
            <a:r>
              <a:rPr lang="en-IN" sz="1200" dirty="0"/>
              <a:t>How many different segments of customers are there?</a:t>
            </a:r>
          </a:p>
          <a:p>
            <a:pPr marL="228600" indent="-228600" algn="just">
              <a:lnSpc>
                <a:spcPct val="200000"/>
              </a:lnSpc>
              <a:buFont typeface="+mj-lt"/>
              <a:buAutoNum type="arabicPeriod"/>
            </a:pPr>
            <a:r>
              <a:rPr lang="en-IN" sz="1200" dirty="0"/>
              <a:t>How are these segments different from each other?</a:t>
            </a:r>
          </a:p>
          <a:p>
            <a:pPr marL="228600" indent="-228600" algn="just">
              <a:lnSpc>
                <a:spcPct val="200000"/>
              </a:lnSpc>
              <a:buFont typeface="+mj-lt"/>
              <a:buAutoNum type="arabicPeriod"/>
            </a:pPr>
            <a:r>
              <a:rPr lang="en-IN" sz="1200" dirty="0"/>
              <a:t>What are your recommendations to the bank on how to better market to and service these customers?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1" y="605345"/>
            <a:ext cx="4191000" cy="505267"/>
          </a:xfrm>
          <a:prstGeom prst="rect">
            <a:avLst/>
          </a:prstGeom>
        </p:spPr>
        <p:txBody>
          <a:bodyPr vert="horz" wrap="square" lIns="0" tIns="12700" rIns="0" bIns="0" rtlCol="0">
            <a:spAutoFit/>
          </a:bodyPr>
          <a:lstStyle/>
          <a:p>
            <a:pPr lvl="0"/>
            <a:r>
              <a:rPr lang="en-IN" sz="3200" dirty="0">
                <a:latin typeface="+mn-lt"/>
              </a:rPr>
              <a:t>SOLUTION APPROACH</a:t>
            </a:r>
          </a:p>
        </p:txBody>
      </p:sp>
      <p:sp>
        <p:nvSpPr>
          <p:cNvPr id="3" name="object 3"/>
          <p:cNvSpPr txBox="1"/>
          <p:nvPr/>
        </p:nvSpPr>
        <p:spPr>
          <a:xfrm>
            <a:off x="3375227" y="1454603"/>
            <a:ext cx="5466080" cy="2484270"/>
          </a:xfrm>
          <a:prstGeom prst="rect">
            <a:avLst/>
          </a:prstGeom>
        </p:spPr>
        <p:txBody>
          <a:bodyPr vert="horz" wrap="square" lIns="0" tIns="19685" rIns="0" bIns="0" rtlCol="0">
            <a:spAutoFit/>
          </a:bodyPr>
          <a:lstStyle/>
          <a:p>
            <a:pPr marL="285750" indent="-285750">
              <a:lnSpc>
                <a:spcPct val="150000"/>
              </a:lnSpc>
              <a:buFont typeface="Arial" panose="020B0604020202020204" pitchFamily="34" charset="0"/>
              <a:buChar char="•"/>
            </a:pPr>
            <a:r>
              <a:rPr lang="en-IN" sz="1200" b="1" dirty="0"/>
              <a:t>Step 1: </a:t>
            </a:r>
            <a:r>
              <a:rPr lang="en-IN" sz="1200" dirty="0"/>
              <a:t>Identified different customer segments by applying </a:t>
            </a:r>
            <a:r>
              <a:rPr lang="en-IN" sz="1200" dirty="0" err="1"/>
              <a:t>KMeans</a:t>
            </a:r>
            <a:r>
              <a:rPr lang="en-IN" sz="1200" dirty="0"/>
              <a:t>, different Hierarchical clustering techniques</a:t>
            </a:r>
          </a:p>
          <a:p>
            <a:pPr marL="285750" indent="-285750">
              <a:lnSpc>
                <a:spcPct val="150000"/>
              </a:lnSpc>
              <a:buFont typeface="Arial" panose="020B0604020202020204" pitchFamily="34" charset="0"/>
              <a:buChar char="•"/>
            </a:pPr>
            <a:r>
              <a:rPr lang="en-IN" sz="1200" b="1" dirty="0"/>
              <a:t>Step 2: </a:t>
            </a:r>
            <a:r>
              <a:rPr lang="en-IN" sz="1200" dirty="0"/>
              <a:t>Choosing value of K (no. of clusters) using elbow, silhouette diagram, silhouette scores</a:t>
            </a:r>
          </a:p>
          <a:p>
            <a:pPr marL="285750" indent="-285750">
              <a:lnSpc>
                <a:spcPct val="150000"/>
              </a:lnSpc>
              <a:buFont typeface="Arial" panose="020B0604020202020204" pitchFamily="34" charset="0"/>
              <a:buChar char="•"/>
            </a:pPr>
            <a:r>
              <a:rPr lang="en-IN" sz="1200" b="1" dirty="0"/>
              <a:t>Step 3: </a:t>
            </a:r>
            <a:r>
              <a:rPr lang="en-IN" sz="1200" dirty="0"/>
              <a:t>Hierarchical clustering using SciPy Linkage and calculating cophenetic correlation to see how better are clusters</a:t>
            </a:r>
          </a:p>
          <a:p>
            <a:pPr marL="285750" indent="-285750">
              <a:lnSpc>
                <a:spcPct val="150000"/>
              </a:lnSpc>
              <a:buFont typeface="Arial" panose="020B0604020202020204" pitchFamily="34" charset="0"/>
              <a:buChar char="•"/>
            </a:pPr>
            <a:r>
              <a:rPr lang="en-IN" sz="1200" b="1" dirty="0"/>
              <a:t>Step 4: </a:t>
            </a:r>
            <a:r>
              <a:rPr lang="en-IN" sz="1200" dirty="0"/>
              <a:t>Interesting observations are made during EDA and it is proved after doing clustering</a:t>
            </a:r>
          </a:p>
          <a:p>
            <a:pPr marL="285750" indent="-285750">
              <a:lnSpc>
                <a:spcPct val="150000"/>
              </a:lnSpc>
              <a:buFont typeface="Arial" panose="020B0604020202020204" pitchFamily="34" charset="0"/>
              <a:buChar char="•"/>
            </a:pPr>
            <a:r>
              <a:rPr lang="en-IN" sz="1200" b="1" dirty="0"/>
              <a:t>Step 5: </a:t>
            </a:r>
            <a:r>
              <a:rPr lang="en-IN" sz="1200" dirty="0"/>
              <a:t>Used PCA in order to reduce dimensionality</a:t>
            </a:r>
          </a:p>
        </p:txBody>
      </p:sp>
      <p:sp>
        <p:nvSpPr>
          <p:cNvPr id="4" name="object 4"/>
          <p:cNvSpPr/>
          <p:nvPr/>
        </p:nvSpPr>
        <p:spPr>
          <a:xfrm>
            <a:off x="0" y="204476"/>
            <a:ext cx="2614930" cy="344170"/>
          </a:xfrm>
          <a:custGeom>
            <a:avLst/>
            <a:gdLst/>
            <a:ahLst/>
            <a:cxnLst/>
            <a:rect l="l" t="t" r="r" b="b"/>
            <a:pathLst>
              <a:path w="2614930" h="344170">
                <a:moveTo>
                  <a:pt x="2614803" y="0"/>
                </a:moveTo>
                <a:lnTo>
                  <a:pt x="0" y="0"/>
                </a:lnTo>
                <a:lnTo>
                  <a:pt x="0" y="344100"/>
                </a:lnTo>
                <a:lnTo>
                  <a:pt x="2614803" y="344100"/>
                </a:lnTo>
                <a:lnTo>
                  <a:pt x="2614803" y="0"/>
                </a:lnTo>
                <a:close/>
              </a:path>
            </a:pathLst>
          </a:custGeom>
          <a:solidFill>
            <a:srgbClr val="FFC727"/>
          </a:solidFill>
        </p:spPr>
        <p:txBody>
          <a:bodyPr wrap="square" lIns="0" tIns="0" rIns="0" bIns="0" rtlCol="0"/>
          <a:lstStyle/>
          <a:p>
            <a:endParaRPr/>
          </a:p>
        </p:txBody>
      </p:sp>
      <p:sp>
        <p:nvSpPr>
          <p:cNvPr id="5" name="object 5"/>
          <p:cNvSpPr/>
          <p:nvPr/>
        </p:nvSpPr>
        <p:spPr>
          <a:xfrm>
            <a:off x="248099" y="1364147"/>
            <a:ext cx="2860852" cy="28608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344003" y="4948525"/>
            <a:ext cx="1800225" cy="195580"/>
          </a:xfrm>
          <a:custGeom>
            <a:avLst/>
            <a:gdLst/>
            <a:ahLst/>
            <a:cxnLst/>
            <a:rect l="l" t="t" r="r" b="b"/>
            <a:pathLst>
              <a:path w="1800225" h="195579">
                <a:moveTo>
                  <a:pt x="1799996" y="0"/>
                </a:moveTo>
                <a:lnTo>
                  <a:pt x="0" y="0"/>
                </a:lnTo>
                <a:lnTo>
                  <a:pt x="0" y="194999"/>
                </a:lnTo>
                <a:lnTo>
                  <a:pt x="1799996" y="194999"/>
                </a:lnTo>
                <a:lnTo>
                  <a:pt x="1799996" y="0"/>
                </a:lnTo>
                <a:close/>
              </a:path>
            </a:pathLst>
          </a:custGeom>
          <a:solidFill>
            <a:srgbClr val="FFC727"/>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3362" y="448225"/>
            <a:ext cx="2697162" cy="843821"/>
          </a:xfrm>
          <a:prstGeom prst="rect">
            <a:avLst/>
          </a:prstGeom>
        </p:spPr>
        <p:txBody>
          <a:bodyPr vert="horz" wrap="square" lIns="0" tIns="12700" rIns="0" bIns="0" rtlCol="0">
            <a:spAutoFit/>
          </a:bodyPr>
          <a:lstStyle/>
          <a:p>
            <a:r>
              <a:rPr lang="en-IN" sz="5400" dirty="0">
                <a:latin typeface="+mn-lt"/>
              </a:rPr>
              <a:t>DATASET</a:t>
            </a:r>
            <a:endParaRPr lang="en-IN" sz="4400" dirty="0">
              <a:latin typeface="+mn-lt"/>
            </a:endParaRPr>
          </a:p>
        </p:txBody>
      </p:sp>
      <p:sp>
        <p:nvSpPr>
          <p:cNvPr id="6" name="object 6"/>
          <p:cNvSpPr/>
          <p:nvPr/>
        </p:nvSpPr>
        <p:spPr>
          <a:xfrm>
            <a:off x="835594" y="2969386"/>
            <a:ext cx="7046113" cy="1640416"/>
          </a:xfrm>
          <a:custGeom>
            <a:avLst/>
            <a:gdLst/>
            <a:ahLst/>
            <a:cxnLst/>
            <a:rect l="l" t="t" r="r" b="b"/>
            <a:pathLst>
              <a:path w="7646670" h="1875154">
                <a:moveTo>
                  <a:pt x="0" y="0"/>
                </a:moveTo>
                <a:lnTo>
                  <a:pt x="7646659" y="0"/>
                </a:lnTo>
                <a:lnTo>
                  <a:pt x="7646659" y="1875021"/>
                </a:lnTo>
                <a:lnTo>
                  <a:pt x="0" y="1875021"/>
                </a:lnTo>
                <a:lnTo>
                  <a:pt x="0" y="0"/>
                </a:lnTo>
                <a:close/>
              </a:path>
            </a:pathLst>
          </a:custGeom>
          <a:ln w="19049">
            <a:solidFill>
              <a:srgbClr val="455A64"/>
            </a:solidFill>
          </a:ln>
        </p:spPr>
        <p:txBody>
          <a:bodyPr wrap="square" lIns="0" tIns="0" rIns="0" bIns="0" rtlCol="0"/>
          <a:lstStyle/>
          <a:p>
            <a:endParaRPr/>
          </a:p>
        </p:txBody>
      </p:sp>
      <p:sp>
        <p:nvSpPr>
          <p:cNvPr id="7" name="object 7"/>
          <p:cNvSpPr txBox="1"/>
          <p:nvPr/>
        </p:nvSpPr>
        <p:spPr>
          <a:xfrm>
            <a:off x="642937" y="1442826"/>
            <a:ext cx="7477125" cy="1346522"/>
          </a:xfrm>
          <a:prstGeom prst="rect">
            <a:avLst/>
          </a:prstGeom>
        </p:spPr>
        <p:txBody>
          <a:bodyPr vert="horz" wrap="square" lIns="0" tIns="22860" rIns="0" bIns="0" rtlCol="0">
            <a:spAutoFit/>
          </a:bodyPr>
          <a:lstStyle/>
          <a:p>
            <a:pPr algn="ctr">
              <a:lnSpc>
                <a:spcPct val="150000"/>
              </a:lnSpc>
            </a:pPr>
            <a:r>
              <a:rPr lang="en-IN" sz="1200" dirty="0"/>
              <a:t>The data we have used in this project was Kaggle dataset. The dataset consists of 660 rows and 7 columns with no null values. Data is of various customers of a bank with their credit limit, the total number of credit cards the customer has, and different channels through which customer has contacted the bank for any queries, different channels include visiting the bank, online and through a call centre.</a:t>
            </a:r>
          </a:p>
          <a:p>
            <a:pPr algn="ctr"/>
            <a:endParaRPr lang="en-IN" sz="1400" dirty="0"/>
          </a:p>
        </p:txBody>
      </p:sp>
      <p:sp>
        <p:nvSpPr>
          <p:cNvPr id="8" name="object 8"/>
          <p:cNvSpPr/>
          <p:nvPr/>
        </p:nvSpPr>
        <p:spPr>
          <a:xfrm>
            <a:off x="0" y="165181"/>
            <a:ext cx="1128395" cy="163830"/>
          </a:xfrm>
          <a:custGeom>
            <a:avLst/>
            <a:gdLst/>
            <a:ahLst/>
            <a:cxnLst/>
            <a:rect l="l" t="t" r="r" b="b"/>
            <a:pathLst>
              <a:path w="1128395" h="163829">
                <a:moveTo>
                  <a:pt x="1128299" y="0"/>
                </a:moveTo>
                <a:lnTo>
                  <a:pt x="0" y="0"/>
                </a:lnTo>
                <a:lnTo>
                  <a:pt x="0" y="163799"/>
                </a:lnTo>
                <a:lnTo>
                  <a:pt x="1128299" y="163799"/>
                </a:lnTo>
                <a:lnTo>
                  <a:pt x="1128299" y="0"/>
                </a:lnTo>
                <a:close/>
              </a:path>
            </a:pathLst>
          </a:custGeom>
          <a:solidFill>
            <a:srgbClr val="455A64"/>
          </a:solidFill>
        </p:spPr>
        <p:txBody>
          <a:bodyPr wrap="square" lIns="0" tIns="0" rIns="0" bIns="0" rtlCol="0"/>
          <a:lstStyle/>
          <a:p>
            <a:endParaRPr/>
          </a:p>
        </p:txBody>
      </p:sp>
      <p:sp>
        <p:nvSpPr>
          <p:cNvPr id="9" name="object 9"/>
          <p:cNvSpPr/>
          <p:nvPr/>
        </p:nvSpPr>
        <p:spPr>
          <a:xfrm>
            <a:off x="-174" y="404274"/>
            <a:ext cx="848360" cy="136525"/>
          </a:xfrm>
          <a:custGeom>
            <a:avLst/>
            <a:gdLst/>
            <a:ahLst/>
            <a:cxnLst/>
            <a:rect l="l" t="t" r="r" b="b"/>
            <a:pathLst>
              <a:path w="848360" h="136525">
                <a:moveTo>
                  <a:pt x="848099" y="0"/>
                </a:moveTo>
                <a:lnTo>
                  <a:pt x="0" y="0"/>
                </a:lnTo>
                <a:lnTo>
                  <a:pt x="0" y="136199"/>
                </a:lnTo>
                <a:lnTo>
                  <a:pt x="848099" y="136199"/>
                </a:lnTo>
                <a:lnTo>
                  <a:pt x="848099" y="0"/>
                </a:lnTo>
                <a:close/>
              </a:path>
            </a:pathLst>
          </a:custGeom>
          <a:solidFill>
            <a:srgbClr val="455A64"/>
          </a:solidFill>
        </p:spPr>
        <p:txBody>
          <a:bodyPr wrap="square" lIns="0" tIns="0" rIns="0" bIns="0" rtlCol="0"/>
          <a:lstStyle/>
          <a:p>
            <a:endParaRPr/>
          </a:p>
        </p:txBody>
      </p:sp>
      <p:sp>
        <p:nvSpPr>
          <p:cNvPr id="10" name="object 10"/>
          <p:cNvSpPr/>
          <p:nvPr/>
        </p:nvSpPr>
        <p:spPr>
          <a:xfrm>
            <a:off x="8458200" y="3333750"/>
            <a:ext cx="220048" cy="2235835"/>
          </a:xfrm>
          <a:custGeom>
            <a:avLst/>
            <a:gdLst/>
            <a:ahLst/>
            <a:cxnLst/>
            <a:rect l="l" t="t" r="r" b="b"/>
            <a:pathLst>
              <a:path w="233679" h="2235835">
                <a:moveTo>
                  <a:pt x="233400" y="0"/>
                </a:moveTo>
                <a:lnTo>
                  <a:pt x="0" y="0"/>
                </a:lnTo>
                <a:lnTo>
                  <a:pt x="0" y="2235301"/>
                </a:lnTo>
                <a:lnTo>
                  <a:pt x="233400" y="2235301"/>
                </a:lnTo>
                <a:lnTo>
                  <a:pt x="233400" y="0"/>
                </a:lnTo>
                <a:close/>
              </a:path>
            </a:pathLst>
          </a:custGeom>
          <a:solidFill>
            <a:srgbClr val="FFC727"/>
          </a:solidFill>
        </p:spPr>
        <p:txBody>
          <a:bodyPr wrap="square" lIns="0" tIns="0" rIns="0" bIns="0" rtlCol="0"/>
          <a:lstStyle/>
          <a:p>
            <a:endParaRPr/>
          </a:p>
        </p:txBody>
      </p:sp>
      <p:pic>
        <p:nvPicPr>
          <p:cNvPr id="5" name="Picture 4" descr="Table&#10;&#10;Description automatically generated">
            <a:extLst>
              <a:ext uri="{FF2B5EF4-FFF2-40B4-BE49-F238E27FC236}">
                <a16:creationId xmlns:a16="http://schemas.microsoft.com/office/drawing/2014/main" id="{D806E1ED-B2A6-E858-3B2E-36B0CA56B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293" y="2992424"/>
            <a:ext cx="7000415" cy="1601466"/>
          </a:xfrm>
          <a:prstGeom prst="rect">
            <a:avLst/>
          </a:prstGeom>
        </p:spPr>
      </p:pic>
      <p:pic>
        <p:nvPicPr>
          <p:cNvPr id="1026" name="Picture 2" descr="Cover image">
            <a:extLst>
              <a:ext uri="{FF2B5EF4-FFF2-40B4-BE49-F238E27FC236}">
                <a16:creationId xmlns:a16="http://schemas.microsoft.com/office/drawing/2014/main" id="{16929AE2-EF9A-E981-BE60-EA1B1749B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924" y="448225"/>
            <a:ext cx="1366724" cy="918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678" y="269292"/>
            <a:ext cx="5106148" cy="505267"/>
          </a:xfrm>
          <a:prstGeom prst="rect">
            <a:avLst/>
          </a:prstGeom>
        </p:spPr>
        <p:txBody>
          <a:bodyPr vert="horz" wrap="square" lIns="0" tIns="12700" rIns="0" bIns="0" rtlCol="0">
            <a:spAutoFit/>
          </a:bodyPr>
          <a:lstStyle/>
          <a:p>
            <a:pPr marL="12700">
              <a:spcBef>
                <a:spcPts val="100"/>
              </a:spcBef>
            </a:pPr>
            <a:r>
              <a:rPr lang="en-IN" sz="3200" dirty="0">
                <a:latin typeface="+mn-lt"/>
              </a:rPr>
              <a:t>DATASET OBSERVATION</a:t>
            </a:r>
          </a:p>
        </p:txBody>
      </p:sp>
      <p:sp>
        <p:nvSpPr>
          <p:cNvPr id="3" name="object 3"/>
          <p:cNvSpPr/>
          <p:nvPr/>
        </p:nvSpPr>
        <p:spPr>
          <a:xfrm>
            <a:off x="0" y="204470"/>
            <a:ext cx="2614930" cy="269240"/>
          </a:xfrm>
          <a:custGeom>
            <a:avLst/>
            <a:gdLst/>
            <a:ahLst/>
            <a:cxnLst/>
            <a:rect l="l" t="t" r="r" b="b"/>
            <a:pathLst>
              <a:path w="2614930" h="269240">
                <a:moveTo>
                  <a:pt x="2614803" y="0"/>
                </a:moveTo>
                <a:lnTo>
                  <a:pt x="0" y="0"/>
                </a:lnTo>
                <a:lnTo>
                  <a:pt x="0" y="269100"/>
                </a:lnTo>
                <a:lnTo>
                  <a:pt x="2614803" y="269100"/>
                </a:lnTo>
                <a:lnTo>
                  <a:pt x="2614803" y="0"/>
                </a:lnTo>
                <a:close/>
              </a:path>
            </a:pathLst>
          </a:custGeom>
          <a:solidFill>
            <a:srgbClr val="FFC727"/>
          </a:solidFill>
        </p:spPr>
        <p:txBody>
          <a:bodyPr wrap="square" lIns="0" tIns="0" rIns="0" bIns="0" rtlCol="0"/>
          <a:lstStyle/>
          <a:p>
            <a:endParaRPr/>
          </a:p>
        </p:txBody>
      </p:sp>
      <p:sp>
        <p:nvSpPr>
          <p:cNvPr id="4" name="object 4"/>
          <p:cNvSpPr txBox="1"/>
          <p:nvPr/>
        </p:nvSpPr>
        <p:spPr>
          <a:xfrm>
            <a:off x="3589518" y="971550"/>
            <a:ext cx="5003800" cy="3031214"/>
          </a:xfrm>
          <a:prstGeom prst="rect">
            <a:avLst/>
          </a:prstGeom>
        </p:spPr>
        <p:txBody>
          <a:bodyPr vert="horz" wrap="square" lIns="0" tIns="12700" rIns="0" bIns="0" rtlCol="0">
            <a:spAutoFit/>
          </a:bodyPr>
          <a:lstStyle/>
          <a:p>
            <a:pPr marL="171450" indent="-171450" algn="just">
              <a:lnSpc>
                <a:spcPct val="150000"/>
              </a:lnSpc>
              <a:buFont typeface="Arial" panose="020B0604020202020204" pitchFamily="34" charset="0"/>
              <a:buChar char="•"/>
            </a:pPr>
            <a:r>
              <a:rPr lang="en-IN" sz="1200" dirty="0" err="1"/>
              <a:t>Sl_No</a:t>
            </a:r>
            <a:r>
              <a:rPr lang="en-IN" sz="1200" dirty="0"/>
              <a:t> and </a:t>
            </a:r>
            <a:r>
              <a:rPr lang="en-IN" sz="1200" dirty="0" err="1"/>
              <a:t>Customer_Key</a:t>
            </a:r>
            <a:r>
              <a:rPr lang="en-IN" sz="1200" dirty="0"/>
              <a:t> can be dropped as it is not needed for model training</a:t>
            </a:r>
          </a:p>
          <a:p>
            <a:pPr marL="171450" indent="-171450" algn="just">
              <a:lnSpc>
                <a:spcPct val="150000"/>
              </a:lnSpc>
              <a:buFont typeface="Arial" panose="020B0604020202020204" pitchFamily="34" charset="0"/>
              <a:buChar char="•"/>
            </a:pPr>
            <a:r>
              <a:rPr lang="en-IN" sz="1200" dirty="0"/>
              <a:t>There is no target variable here. So, we need to build an unsupervised learning model</a:t>
            </a:r>
          </a:p>
          <a:p>
            <a:pPr marL="171450" indent="-171450" algn="just">
              <a:lnSpc>
                <a:spcPct val="150000"/>
              </a:lnSpc>
              <a:buFont typeface="Arial" panose="020B0604020202020204" pitchFamily="34" charset="0"/>
              <a:buChar char="•"/>
            </a:pPr>
            <a:r>
              <a:rPr lang="en-IN" sz="1200" dirty="0"/>
              <a:t>Credit limit has higher magnitude compared to other columns. We need to scale the features. </a:t>
            </a:r>
            <a:r>
              <a:rPr lang="en-IN" sz="1200" dirty="0">
                <a:solidFill>
                  <a:srgbClr val="000000"/>
                </a:solidFill>
              </a:rPr>
              <a:t>Ignore </a:t>
            </a:r>
            <a:r>
              <a:rPr lang="en-IN" sz="1200" dirty="0" err="1">
                <a:solidFill>
                  <a:srgbClr val="000000"/>
                </a:solidFill>
              </a:rPr>
              <a:t>SL_No</a:t>
            </a:r>
            <a:r>
              <a:rPr lang="en-IN" sz="1200" dirty="0">
                <a:solidFill>
                  <a:srgbClr val="000000"/>
                </a:solidFill>
              </a:rPr>
              <a:t> and Customer Key columns</a:t>
            </a:r>
          </a:p>
          <a:p>
            <a:pPr marL="171450" indent="-171450" algn="just">
              <a:lnSpc>
                <a:spcPct val="150000"/>
              </a:lnSpc>
              <a:buFont typeface="Arial" panose="020B0604020202020204" pitchFamily="34" charset="0"/>
              <a:buChar char="•"/>
            </a:pPr>
            <a:r>
              <a:rPr lang="en-IN" sz="1200" dirty="0">
                <a:solidFill>
                  <a:srgbClr val="000000"/>
                </a:solidFill>
              </a:rPr>
              <a:t>Here zeros are valid values (</a:t>
            </a:r>
            <a:r>
              <a:rPr lang="en-IN" sz="1200" dirty="0" err="1">
                <a:solidFill>
                  <a:srgbClr val="000000"/>
                </a:solidFill>
              </a:rPr>
              <a:t>ie</a:t>
            </a:r>
            <a:r>
              <a:rPr lang="en-IN" sz="1200" dirty="0">
                <a:solidFill>
                  <a:srgbClr val="000000"/>
                </a:solidFill>
              </a:rPr>
              <a:t>., customer did not use that specific mode of communication.) and not missing values</a:t>
            </a:r>
          </a:p>
          <a:p>
            <a:pPr marL="171450" indent="-171450" algn="just">
              <a:lnSpc>
                <a:spcPct val="150000"/>
              </a:lnSpc>
              <a:buFont typeface="Arial" panose="020B0604020202020204" pitchFamily="34" charset="0"/>
              <a:buChar char="•"/>
            </a:pPr>
            <a:r>
              <a:rPr lang="en-IN" sz="1200" dirty="0">
                <a:solidFill>
                  <a:srgbClr val="000000"/>
                </a:solidFill>
              </a:rPr>
              <a:t>"Avg_Credit_Limit" ranges from 3K to 200K with an </a:t>
            </a:r>
            <a:r>
              <a:rPr lang="en-IN" sz="1200" dirty="0" err="1">
                <a:solidFill>
                  <a:srgbClr val="000000"/>
                </a:solidFill>
              </a:rPr>
              <a:t>avg</a:t>
            </a:r>
            <a:r>
              <a:rPr lang="en-IN" sz="1200" dirty="0">
                <a:solidFill>
                  <a:srgbClr val="000000"/>
                </a:solidFill>
              </a:rPr>
              <a:t> of 34.5K but 50% of customers have less than 18K. So it is heavily right skewed. It has a Std Deviation of 34K</a:t>
            </a:r>
          </a:p>
        </p:txBody>
      </p:sp>
      <p:sp>
        <p:nvSpPr>
          <p:cNvPr id="6" name="object 5">
            <a:extLst>
              <a:ext uri="{FF2B5EF4-FFF2-40B4-BE49-F238E27FC236}">
                <a16:creationId xmlns:a16="http://schemas.microsoft.com/office/drawing/2014/main" id="{4CAC455F-E2F6-6527-21CA-0312A9C5396F}"/>
              </a:ext>
            </a:extLst>
          </p:cNvPr>
          <p:cNvSpPr/>
          <p:nvPr/>
        </p:nvSpPr>
        <p:spPr>
          <a:xfrm>
            <a:off x="493522" y="1220278"/>
            <a:ext cx="2967240" cy="27830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167640"/>
            <a:ext cx="5106148" cy="505267"/>
          </a:xfrm>
          <a:prstGeom prst="rect">
            <a:avLst/>
          </a:prstGeom>
        </p:spPr>
        <p:txBody>
          <a:bodyPr vert="horz" wrap="square" lIns="0" tIns="12700" rIns="0" bIns="0" rtlCol="0">
            <a:spAutoFit/>
          </a:bodyPr>
          <a:lstStyle/>
          <a:p>
            <a:pPr marL="12700">
              <a:spcBef>
                <a:spcPts val="100"/>
              </a:spcBef>
            </a:pPr>
            <a:r>
              <a:rPr lang="en-IN" sz="3200" dirty="0">
                <a:latin typeface="+mn-lt"/>
              </a:rPr>
              <a:t>DATASET OBSERVATION</a:t>
            </a:r>
          </a:p>
        </p:txBody>
      </p:sp>
      <p:sp>
        <p:nvSpPr>
          <p:cNvPr id="3" name="object 3"/>
          <p:cNvSpPr/>
          <p:nvPr/>
        </p:nvSpPr>
        <p:spPr>
          <a:xfrm>
            <a:off x="0" y="204470"/>
            <a:ext cx="2614930" cy="269240"/>
          </a:xfrm>
          <a:custGeom>
            <a:avLst/>
            <a:gdLst/>
            <a:ahLst/>
            <a:cxnLst/>
            <a:rect l="l" t="t" r="r" b="b"/>
            <a:pathLst>
              <a:path w="2614930" h="269240">
                <a:moveTo>
                  <a:pt x="2614803" y="0"/>
                </a:moveTo>
                <a:lnTo>
                  <a:pt x="0" y="0"/>
                </a:lnTo>
                <a:lnTo>
                  <a:pt x="0" y="269100"/>
                </a:lnTo>
                <a:lnTo>
                  <a:pt x="2614803" y="269100"/>
                </a:lnTo>
                <a:lnTo>
                  <a:pt x="2614803" y="0"/>
                </a:lnTo>
                <a:close/>
              </a:path>
            </a:pathLst>
          </a:custGeom>
          <a:solidFill>
            <a:srgbClr val="FFC727"/>
          </a:solidFill>
        </p:spPr>
        <p:txBody>
          <a:bodyPr wrap="square" lIns="0" tIns="0" rIns="0" bIns="0" rtlCol="0"/>
          <a:lstStyle/>
          <a:p>
            <a:endParaRPr/>
          </a:p>
        </p:txBody>
      </p:sp>
      <p:sp>
        <p:nvSpPr>
          <p:cNvPr id="11" name="TextBox 10">
            <a:extLst>
              <a:ext uri="{FF2B5EF4-FFF2-40B4-BE49-F238E27FC236}">
                <a16:creationId xmlns:a16="http://schemas.microsoft.com/office/drawing/2014/main" id="{382D53AE-02EE-4CFC-651A-BAB546BDA294}"/>
              </a:ext>
            </a:extLst>
          </p:cNvPr>
          <p:cNvSpPr txBox="1"/>
          <p:nvPr/>
        </p:nvSpPr>
        <p:spPr>
          <a:xfrm>
            <a:off x="233160" y="889430"/>
            <a:ext cx="5330188" cy="3364639"/>
          </a:xfrm>
          <a:prstGeom prst="rect">
            <a:avLst/>
          </a:prstGeom>
          <a:noFill/>
        </p:spPr>
        <p:txBody>
          <a:bodyPr wrap="square">
            <a:spAutoFit/>
          </a:bodyPr>
          <a:lstStyle/>
          <a:p>
            <a:pPr marL="171450" indent="-171450" algn="just">
              <a:lnSpc>
                <a:spcPct val="200000"/>
              </a:lnSpc>
              <a:buFont typeface="Arial" panose="020B0604020202020204" pitchFamily="34" charset="0"/>
              <a:buChar char="•"/>
            </a:pPr>
            <a:r>
              <a:rPr lang="en-IN" sz="1200" b="0" i="0" u="none" strike="noStrike" dirty="0">
                <a:solidFill>
                  <a:srgbClr val="000000"/>
                </a:solidFill>
                <a:effectLst/>
              </a:rPr>
              <a:t>"Total_Credit_Cards" ranges from 1 to 10 cards with an </a:t>
            </a:r>
            <a:r>
              <a:rPr lang="en-IN" sz="1200" b="0" i="0" u="none" strike="noStrike" dirty="0" err="1">
                <a:solidFill>
                  <a:srgbClr val="000000"/>
                </a:solidFill>
                <a:effectLst/>
              </a:rPr>
              <a:t>avg</a:t>
            </a:r>
            <a:r>
              <a:rPr lang="en-IN" sz="1200" b="0" i="0" u="none" strike="noStrike" dirty="0">
                <a:solidFill>
                  <a:srgbClr val="000000"/>
                </a:solidFill>
                <a:effectLst/>
              </a:rPr>
              <a:t> of ~5 and also 50% of customers have less than 5. It has a Std Deviation of ~5</a:t>
            </a:r>
          </a:p>
          <a:p>
            <a:pPr marL="171450" indent="-171450" algn="just">
              <a:lnSpc>
                <a:spcPct val="200000"/>
              </a:lnSpc>
              <a:buFont typeface="Arial" panose="020B0604020202020204" pitchFamily="34" charset="0"/>
              <a:buChar char="•"/>
            </a:pPr>
            <a:r>
              <a:rPr lang="en-IN" sz="1200" b="0" i="0" u="none" strike="noStrike" dirty="0">
                <a:solidFill>
                  <a:srgbClr val="000000"/>
                </a:solidFill>
                <a:effectLst/>
              </a:rPr>
              <a:t>"Total_visits_bank" ranges from 0 to 5 times with an </a:t>
            </a:r>
            <a:r>
              <a:rPr lang="en-IN" sz="1200" b="0" i="0" u="none" strike="noStrike" dirty="0" err="1">
                <a:solidFill>
                  <a:srgbClr val="000000"/>
                </a:solidFill>
                <a:effectLst/>
              </a:rPr>
              <a:t>avg</a:t>
            </a:r>
            <a:r>
              <a:rPr lang="en-IN" sz="1200" b="0" i="0" u="none" strike="noStrike" dirty="0">
                <a:solidFill>
                  <a:srgbClr val="000000"/>
                </a:solidFill>
                <a:effectLst/>
              </a:rPr>
              <a:t> of ~2 and also 50% of customers have less than 2. It has a Std Deviation of ~2</a:t>
            </a:r>
          </a:p>
          <a:p>
            <a:pPr marL="171450" indent="-171450" algn="just">
              <a:lnSpc>
                <a:spcPct val="200000"/>
              </a:lnSpc>
              <a:buFont typeface="Arial" panose="020B0604020202020204" pitchFamily="34" charset="0"/>
              <a:buChar char="•"/>
            </a:pPr>
            <a:r>
              <a:rPr lang="en-IN" sz="1200" b="0" i="0" u="none" strike="noStrike" dirty="0">
                <a:solidFill>
                  <a:srgbClr val="000000"/>
                </a:solidFill>
                <a:effectLst/>
              </a:rPr>
              <a:t>"Total_visits_online" ranges from 0 to 15 times with an </a:t>
            </a:r>
            <a:r>
              <a:rPr lang="en-IN" sz="1200" b="0" i="0" u="none" strike="noStrike" dirty="0" err="1">
                <a:solidFill>
                  <a:srgbClr val="000000"/>
                </a:solidFill>
                <a:effectLst/>
              </a:rPr>
              <a:t>avg</a:t>
            </a:r>
            <a:r>
              <a:rPr lang="en-IN" sz="1200" b="0" i="0" u="none" strike="noStrike" dirty="0">
                <a:solidFill>
                  <a:srgbClr val="000000"/>
                </a:solidFill>
                <a:effectLst/>
              </a:rPr>
              <a:t> of ~3 and also 50% of customers have less than 2. 75% of customers in the dataset have online visits less than 4. So it is heavily right skewed. It has a Std Deviation of ~3</a:t>
            </a:r>
          </a:p>
          <a:p>
            <a:pPr marL="171450" indent="-171450" algn="just">
              <a:lnSpc>
                <a:spcPct val="200000"/>
              </a:lnSpc>
              <a:buFont typeface="Arial" panose="020B0604020202020204" pitchFamily="34" charset="0"/>
              <a:buChar char="•"/>
            </a:pPr>
            <a:r>
              <a:rPr lang="en-IN" sz="1200" b="0" i="0" u="none" strike="noStrike" dirty="0">
                <a:solidFill>
                  <a:srgbClr val="000000"/>
                </a:solidFill>
                <a:effectLst/>
              </a:rPr>
              <a:t>"Total_calls_made" ranges from 0 to 10 times with an </a:t>
            </a:r>
            <a:r>
              <a:rPr lang="en-IN" sz="1200" b="0" i="0" u="none" strike="noStrike" dirty="0" err="1">
                <a:solidFill>
                  <a:srgbClr val="000000"/>
                </a:solidFill>
                <a:effectLst/>
              </a:rPr>
              <a:t>avg</a:t>
            </a:r>
            <a:r>
              <a:rPr lang="en-IN" sz="1200" b="0" i="0" u="none" strike="noStrike" dirty="0">
                <a:solidFill>
                  <a:srgbClr val="000000"/>
                </a:solidFill>
                <a:effectLst/>
              </a:rPr>
              <a:t> of ~4 and also 50% of customers have less than 3. Little bit right skewed. It has a Std Deviation of ~3</a:t>
            </a:r>
          </a:p>
        </p:txBody>
      </p:sp>
      <p:sp>
        <p:nvSpPr>
          <p:cNvPr id="12" name="object 5">
            <a:extLst>
              <a:ext uri="{FF2B5EF4-FFF2-40B4-BE49-F238E27FC236}">
                <a16:creationId xmlns:a16="http://schemas.microsoft.com/office/drawing/2014/main" id="{2BEF8590-0B1D-C34E-1F6B-0FC76FDDEAB9}"/>
              </a:ext>
            </a:extLst>
          </p:cNvPr>
          <p:cNvSpPr/>
          <p:nvPr/>
        </p:nvSpPr>
        <p:spPr>
          <a:xfrm>
            <a:off x="5943600" y="1555408"/>
            <a:ext cx="2967240" cy="27830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1872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TotalTime>
  <Words>2133</Words>
  <Application>Microsoft Macintosh PowerPoint</Application>
  <PresentationFormat>On-screen Show (16:9)</PresentationFormat>
  <Paragraphs>140</Paragraphs>
  <Slides>25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Times New Roman</vt:lpstr>
      <vt:lpstr>Verdana</vt:lpstr>
      <vt:lpstr>Office Theme</vt:lpstr>
      <vt:lpstr>Credit Card Customer Segmentation</vt:lpstr>
      <vt:lpstr>INTRODUCTION</vt:lpstr>
      <vt:lpstr>BACKGROUND STUDY</vt:lpstr>
      <vt:lpstr>PROBLEM STATEMENT</vt:lpstr>
      <vt:lpstr>KEY QUESTIONS</vt:lpstr>
      <vt:lpstr>SOLUTION APPROACH</vt:lpstr>
      <vt:lpstr>DATASET</vt:lpstr>
      <vt:lpstr>DATASET OBSERVATION</vt:lpstr>
      <vt:lpstr>DATASET OBSERVATION</vt:lpstr>
      <vt:lpstr>FEATURE ENGINEERING</vt:lpstr>
      <vt:lpstr>ANALYZING CUSTOMERS USING DIFFERENT MODES OF COMMUNICATION</vt:lpstr>
      <vt:lpstr>ANALYZING CUSTOMERS USING DIFFERENT MODES OF COMMUNICATION</vt:lpstr>
      <vt:lpstr>ANALYZING CUSTOMERS USING DIFFERENT MODES OF COMMUNICATION</vt:lpstr>
      <vt:lpstr>ANALYZING CUSTOMERS USING DIFFERENT MODES OF COMMUNICATION</vt:lpstr>
      <vt:lpstr>MODEL BUILDING : K-MEANS CLUSTERING</vt:lpstr>
      <vt:lpstr>MODEL BUILDING : K-MEANS CLUSTERING</vt:lpstr>
      <vt:lpstr>MODEL BUILDING : K-MEANS CLUSTERING</vt:lpstr>
      <vt:lpstr>MODEL BUILDING : K-MEANS CLUSTERING</vt:lpstr>
      <vt:lpstr>Model Building : Agglomerative Clustering </vt:lpstr>
      <vt:lpstr>MODEL BUILDING: HIERACHICIAL CLUSTERING </vt:lpstr>
      <vt:lpstr>PowerPoint Presentation</vt:lpstr>
      <vt:lpstr>PowerPoint Presentation</vt:lpstr>
      <vt:lpstr>RECOMMENDATIONS TO BANK:</vt:lpstr>
      <vt:lpstr>RECOMMENDATIONS TO BANK</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ML_Project</dc:title>
  <cp:lastModifiedBy>Gobinath Subramani</cp:lastModifiedBy>
  <cp:revision>72</cp:revision>
  <dcterms:created xsi:type="dcterms:W3CDTF">2022-08-14T05:20:41Z</dcterms:created>
  <dcterms:modified xsi:type="dcterms:W3CDTF">2022-08-19T07:50:55Z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2022-07-23T00:00:00Z</vt:filetime>
  </property>
  <property fmtid="{D5CDD505-2E9C-101B-9397-08002B2CF9AE}" pid="3" name="Creator">
    <vt:lpwstr>Google</vt:lpwstr>
  </property>
  <property fmtid="{D5CDD505-2E9C-101B-9397-08002B2CF9AE}" pid="4" name="LastSaved">
    <vt:filetime>2022-08-14T00:00:00Z</vt:filetime>
  </property>
</Properties>
</file>